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78" r:id="rId5"/>
    <p:sldMasterId id="2147483696" r:id="rId6"/>
  </p:sldMasterIdLst>
  <p:notesMasterIdLst>
    <p:notesMasterId r:id="rId19"/>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C9385A0-7003-E71B-6BC8-EFDEC84CC014}" name="Jeanette Rowley" initials="JR" userId="S::Jeanette.Rowley@vegansociety.com::c520362e-20c1-417d-a171-30454598d705" providerId="AD"/>
  <p188:author id="{C6E508E1-9121-DB69-640B-6119506E8010}" name="Holly Errington" initials="HE" userId="S::hollyerrin_gmail.com#ext#@thevegansociety.onmicrosoft.com::ae461ef0-6d66-45d1-a830-ec36d345c9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3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86"/>
    <p:restoredTop sz="94664"/>
  </p:normalViewPr>
  <p:slideViewPr>
    <p:cSldViewPr snapToGrid="0">
      <p:cViewPr varScale="1">
        <p:scale>
          <a:sx n="103" d="100"/>
          <a:sy n="103" d="100"/>
        </p:scale>
        <p:origin x="773"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ette Rowley" userId="c520362e-20c1-417d-a171-30454598d705" providerId="ADAL" clId="{2B4F1671-216E-4A0D-AF5A-9EAC555726CF}"/>
    <pc:docChg chg="modSld">
      <pc:chgData name="Jeanette Rowley" userId="c520362e-20c1-417d-a171-30454598d705" providerId="ADAL" clId="{2B4F1671-216E-4A0D-AF5A-9EAC555726CF}" dt="2026-08-14T15:26:34.371" v="0" actId="207"/>
      <pc:docMkLst>
        <pc:docMk/>
      </pc:docMkLst>
      <pc:sldChg chg="modSp mod">
        <pc:chgData name="Jeanette Rowley" userId="c520362e-20c1-417d-a171-30454598d705" providerId="ADAL" clId="{2B4F1671-216E-4A0D-AF5A-9EAC555726CF}" dt="2026-08-14T15:26:34.371" v="0" actId="207"/>
        <pc:sldMkLst>
          <pc:docMk/>
          <pc:sldMk cId="0" sldId="260"/>
        </pc:sldMkLst>
        <pc:spChg chg="mod">
          <ac:chgData name="Jeanette Rowley" userId="c520362e-20c1-417d-a171-30454598d705" providerId="ADAL" clId="{2B4F1671-216E-4A0D-AF5A-9EAC555726CF}" dt="2026-08-14T15:26:34.371" v="0" actId="207"/>
          <ac:spMkLst>
            <pc:docMk/>
            <pc:sldMk cId="0" sldId="260"/>
            <ac:spMk id="92" creationId="{00000000-0000-0000-0000-000000000000}"/>
          </ac:spMkLst>
        </pc:spChg>
      </pc:sldChg>
    </pc:docChg>
  </pc:docChgLst>
  <pc:docChgLst>
    <pc:chgData name="Alistair Currie" userId="ad2117e5-f625-45ca-82e2-4df73010ad94" providerId="ADAL" clId="{42CF84E9-8F9B-4E52-9D16-54F37C391A01}"/>
    <pc:docChg chg="custSel modSld">
      <pc:chgData name="Alistair Currie" userId="ad2117e5-f625-45ca-82e2-4df73010ad94" providerId="ADAL" clId="{42CF84E9-8F9B-4E52-9D16-54F37C391A01}" dt="2026-08-25T10:24:31.718" v="266" actId="1076"/>
      <pc:docMkLst>
        <pc:docMk/>
      </pc:docMkLst>
      <pc:sldChg chg="modSp mod">
        <pc:chgData name="Alistair Currie" userId="ad2117e5-f625-45ca-82e2-4df73010ad94" providerId="ADAL" clId="{42CF84E9-8F9B-4E52-9D16-54F37C391A01}" dt="2026-08-19T15:05:17.261" v="34" actId="13926"/>
        <pc:sldMkLst>
          <pc:docMk/>
          <pc:sldMk cId="0" sldId="258"/>
        </pc:sldMkLst>
        <pc:spChg chg="mod">
          <ac:chgData name="Alistair Currie" userId="ad2117e5-f625-45ca-82e2-4df73010ad94" providerId="ADAL" clId="{42CF84E9-8F9B-4E52-9D16-54F37C391A01}" dt="2026-08-19T15:05:02.404" v="32" actId="13926"/>
          <ac:spMkLst>
            <pc:docMk/>
            <pc:sldMk cId="0" sldId="258"/>
            <ac:spMk id="69" creationId="{00000000-0000-0000-0000-000000000000}"/>
          </ac:spMkLst>
        </pc:spChg>
        <pc:spChg chg="mod">
          <ac:chgData name="Alistair Currie" userId="ad2117e5-f625-45ca-82e2-4df73010ad94" providerId="ADAL" clId="{42CF84E9-8F9B-4E52-9D16-54F37C391A01}" dt="2026-08-19T15:05:17.261" v="34" actId="13926"/>
          <ac:spMkLst>
            <pc:docMk/>
            <pc:sldMk cId="0" sldId="258"/>
            <ac:spMk id="70" creationId="{00000000-0000-0000-0000-000000000000}"/>
          </ac:spMkLst>
        </pc:spChg>
      </pc:sldChg>
      <pc:sldChg chg="modSp mod">
        <pc:chgData name="Alistair Currie" userId="ad2117e5-f625-45ca-82e2-4df73010ad94" providerId="ADAL" clId="{42CF84E9-8F9B-4E52-9D16-54F37C391A01}" dt="2026-08-19T15:05:40.062" v="35" actId="13926"/>
        <pc:sldMkLst>
          <pc:docMk/>
          <pc:sldMk cId="0" sldId="259"/>
        </pc:sldMkLst>
        <pc:spChg chg="mod">
          <ac:chgData name="Alistair Currie" userId="ad2117e5-f625-45ca-82e2-4df73010ad94" providerId="ADAL" clId="{42CF84E9-8F9B-4E52-9D16-54F37C391A01}" dt="2026-08-19T15:05:40.062" v="35" actId="13926"/>
          <ac:spMkLst>
            <pc:docMk/>
            <pc:sldMk cId="0" sldId="259"/>
            <ac:spMk id="75" creationId="{00000000-0000-0000-0000-000000000000}"/>
          </ac:spMkLst>
        </pc:spChg>
      </pc:sldChg>
      <pc:sldChg chg="modSp mod">
        <pc:chgData name="Alistair Currie" userId="ad2117e5-f625-45ca-82e2-4df73010ad94" providerId="ADAL" clId="{42CF84E9-8F9B-4E52-9D16-54F37C391A01}" dt="2026-08-20T07:15:53.294" v="262" actId="207"/>
        <pc:sldMkLst>
          <pc:docMk/>
          <pc:sldMk cId="0" sldId="260"/>
        </pc:sldMkLst>
        <pc:spChg chg="mod">
          <ac:chgData name="Alistair Currie" userId="ad2117e5-f625-45ca-82e2-4df73010ad94" providerId="ADAL" clId="{42CF84E9-8F9B-4E52-9D16-54F37C391A01}" dt="2026-08-19T15:06:26.948" v="36" actId="13926"/>
          <ac:spMkLst>
            <pc:docMk/>
            <pc:sldMk cId="0" sldId="260"/>
            <ac:spMk id="82" creationId="{00000000-0000-0000-0000-000000000000}"/>
          </ac:spMkLst>
        </pc:spChg>
        <pc:spChg chg="mod">
          <ac:chgData name="Alistair Currie" userId="ad2117e5-f625-45ca-82e2-4df73010ad94" providerId="ADAL" clId="{42CF84E9-8F9B-4E52-9D16-54F37C391A01}" dt="2026-08-20T06:40:30.839" v="46" actId="27636"/>
          <ac:spMkLst>
            <pc:docMk/>
            <pc:sldMk cId="0" sldId="260"/>
            <ac:spMk id="84" creationId="{00000000-0000-0000-0000-000000000000}"/>
          </ac:spMkLst>
        </pc:spChg>
        <pc:spChg chg="mod">
          <ac:chgData name="Alistair Currie" userId="ad2117e5-f625-45ca-82e2-4df73010ad94" providerId="ADAL" clId="{42CF84E9-8F9B-4E52-9D16-54F37C391A01}" dt="2026-08-20T06:40:30.840" v="47" actId="27636"/>
          <ac:spMkLst>
            <pc:docMk/>
            <pc:sldMk cId="0" sldId="260"/>
            <ac:spMk id="85" creationId="{00000000-0000-0000-0000-000000000000}"/>
          </ac:spMkLst>
        </pc:spChg>
        <pc:spChg chg="mod">
          <ac:chgData name="Alistair Currie" userId="ad2117e5-f625-45ca-82e2-4df73010ad94" providerId="ADAL" clId="{42CF84E9-8F9B-4E52-9D16-54F37C391A01}" dt="2026-08-20T07:15:53.294" v="262" actId="207"/>
          <ac:spMkLst>
            <pc:docMk/>
            <pc:sldMk cId="0" sldId="260"/>
            <ac:spMk id="92" creationId="{00000000-0000-0000-0000-000000000000}"/>
          </ac:spMkLst>
        </pc:spChg>
        <pc:spChg chg="mod">
          <ac:chgData name="Alistair Currie" userId="ad2117e5-f625-45ca-82e2-4df73010ad94" providerId="ADAL" clId="{42CF84E9-8F9B-4E52-9D16-54F37C391A01}" dt="2026-08-20T06:40:30.841" v="48" actId="27636"/>
          <ac:spMkLst>
            <pc:docMk/>
            <pc:sldMk cId="0" sldId="260"/>
            <ac:spMk id="93" creationId="{00000000-0000-0000-0000-000000000000}"/>
          </ac:spMkLst>
        </pc:spChg>
      </pc:sldChg>
      <pc:sldChg chg="modSp mod">
        <pc:chgData name="Alistair Currie" userId="ad2117e5-f625-45ca-82e2-4df73010ad94" providerId="ADAL" clId="{42CF84E9-8F9B-4E52-9D16-54F37C391A01}" dt="2026-08-19T15:03:10.489" v="19" actId="13926"/>
        <pc:sldMkLst>
          <pc:docMk/>
          <pc:sldMk cId="0" sldId="263"/>
        </pc:sldMkLst>
        <pc:spChg chg="mod">
          <ac:chgData name="Alistair Currie" userId="ad2117e5-f625-45ca-82e2-4df73010ad94" providerId="ADAL" clId="{42CF84E9-8F9B-4E52-9D16-54F37C391A01}" dt="2026-08-19T15:03:04.702" v="18" actId="13926"/>
          <ac:spMkLst>
            <pc:docMk/>
            <pc:sldMk cId="0" sldId="263"/>
            <ac:spMk id="120" creationId="{00000000-0000-0000-0000-000000000000}"/>
          </ac:spMkLst>
        </pc:spChg>
        <pc:spChg chg="mod">
          <ac:chgData name="Alistair Currie" userId="ad2117e5-f625-45ca-82e2-4df73010ad94" providerId="ADAL" clId="{42CF84E9-8F9B-4E52-9D16-54F37C391A01}" dt="2026-08-19T15:03:10.489" v="19" actId="13926"/>
          <ac:spMkLst>
            <pc:docMk/>
            <pc:sldMk cId="0" sldId="263"/>
            <ac:spMk id="121" creationId="{00000000-0000-0000-0000-000000000000}"/>
          </ac:spMkLst>
        </pc:spChg>
      </pc:sldChg>
      <pc:sldChg chg="modSp mod">
        <pc:chgData name="Alistair Currie" userId="ad2117e5-f625-45ca-82e2-4df73010ad94" providerId="ADAL" clId="{42CF84E9-8F9B-4E52-9D16-54F37C391A01}" dt="2026-08-20T06:40:30.846" v="49" actId="27636"/>
        <pc:sldMkLst>
          <pc:docMk/>
          <pc:sldMk cId="0" sldId="264"/>
        </pc:sldMkLst>
        <pc:spChg chg="mod">
          <ac:chgData name="Alistair Currie" userId="ad2117e5-f625-45ca-82e2-4df73010ad94" providerId="ADAL" clId="{42CF84E9-8F9B-4E52-9D16-54F37C391A01}" dt="2026-08-20T06:40:30.846" v="49" actId="27636"/>
          <ac:spMkLst>
            <pc:docMk/>
            <pc:sldMk cId="0" sldId="264"/>
            <ac:spMk id="128" creationId="{00000000-0000-0000-0000-000000000000}"/>
          </ac:spMkLst>
        </pc:spChg>
      </pc:sldChg>
      <pc:sldChg chg="addSp delSp modSp mod">
        <pc:chgData name="Alistair Currie" userId="ad2117e5-f625-45ca-82e2-4df73010ad94" providerId="ADAL" clId="{42CF84E9-8F9B-4E52-9D16-54F37C391A01}" dt="2026-08-25T10:24:31.718" v="266" actId="1076"/>
        <pc:sldMkLst>
          <pc:docMk/>
          <pc:sldMk cId="0" sldId="265"/>
        </pc:sldMkLst>
        <pc:picChg chg="add mod">
          <ac:chgData name="Alistair Currie" userId="ad2117e5-f625-45ca-82e2-4df73010ad94" providerId="ADAL" clId="{42CF84E9-8F9B-4E52-9D16-54F37C391A01}" dt="2026-08-25T10:24:31.718" v="266" actId="1076"/>
          <ac:picMkLst>
            <pc:docMk/>
            <pc:sldMk cId="0" sldId="265"/>
            <ac:picMk id="3" creationId="{5FABDB02-902B-1F32-2158-EF60E712BE19}"/>
          </ac:picMkLst>
        </pc:picChg>
        <pc:picChg chg="del">
          <ac:chgData name="Alistair Currie" userId="ad2117e5-f625-45ca-82e2-4df73010ad94" providerId="ADAL" clId="{42CF84E9-8F9B-4E52-9D16-54F37C391A01}" dt="2026-08-25T10:24:19.701" v="263" actId="478"/>
          <ac:picMkLst>
            <pc:docMk/>
            <pc:sldMk cId="0" sldId="265"/>
            <ac:picMk id="5" creationId="{AA8E12CC-5030-A205-74AF-EE850D7383E9}"/>
          </ac:picMkLst>
        </pc:picChg>
      </pc:sldChg>
      <pc:sldChg chg="modSp mod">
        <pc:chgData name="Alistair Currie" userId="ad2117e5-f625-45ca-82e2-4df73010ad94" providerId="ADAL" clId="{42CF84E9-8F9B-4E52-9D16-54F37C391A01}" dt="2026-08-19T15:03:38.379" v="21" actId="13926"/>
        <pc:sldMkLst>
          <pc:docMk/>
          <pc:sldMk cId="0" sldId="266"/>
        </pc:sldMkLst>
        <pc:spChg chg="mod">
          <ac:chgData name="Alistair Currie" userId="ad2117e5-f625-45ca-82e2-4df73010ad94" providerId="ADAL" clId="{42CF84E9-8F9B-4E52-9D16-54F37C391A01}" dt="2026-08-19T15:03:38.379" v="21" actId="13926"/>
          <ac:spMkLst>
            <pc:docMk/>
            <pc:sldMk cId="0" sldId="266"/>
            <ac:spMk id="151" creationId="{00000000-0000-0000-0000-000000000000}"/>
          </ac:spMkLst>
        </pc:spChg>
        <pc:spChg chg="mod">
          <ac:chgData name="Alistair Currie" userId="ad2117e5-f625-45ca-82e2-4df73010ad94" providerId="ADAL" clId="{42CF84E9-8F9B-4E52-9D16-54F37C391A01}" dt="2026-08-19T15:03:34.439" v="20" actId="13926"/>
          <ac:spMkLst>
            <pc:docMk/>
            <pc:sldMk cId="0" sldId="266"/>
            <ac:spMk id="157" creationId="{00000000-0000-0000-0000-000000000000}"/>
          </ac:spMkLst>
        </pc:spChg>
      </pc:sldChg>
      <pc:sldChg chg="addSp modSp mod modCm">
        <pc:chgData name="Alistair Currie" userId="ad2117e5-f625-45ca-82e2-4df73010ad94" providerId="ADAL" clId="{42CF84E9-8F9B-4E52-9D16-54F37C391A01}" dt="2026-08-20T06:47:32.620" v="261" actId="6549"/>
        <pc:sldMkLst>
          <pc:docMk/>
          <pc:sldMk cId="0" sldId="267"/>
        </pc:sldMkLst>
        <pc:spChg chg="mod">
          <ac:chgData name="Alistair Currie" userId="ad2117e5-f625-45ca-82e2-4df73010ad94" providerId="ADAL" clId="{42CF84E9-8F9B-4E52-9D16-54F37C391A01}" dt="2026-08-20T06:47:32.620" v="261" actId="6549"/>
          <ac:spMkLst>
            <pc:docMk/>
            <pc:sldMk cId="0" sldId="267"/>
            <ac:spMk id="165" creationId="{00000000-0000-0000-0000-000000000000}"/>
          </ac:spMkLst>
        </pc:spChg>
        <pc:extLst>
          <p:ext xmlns:p="http://schemas.openxmlformats.org/presentationml/2006/main" uri="{D6D511B9-2390-475A-947B-AFAB55BFBCF1}">
            <pc226:cmChg xmlns:pc226="http://schemas.microsoft.com/office/powerpoint/2022/06/main/command" chg="mod">
              <pc226:chgData name="Alistair Currie" userId="ad2117e5-f625-45ca-82e2-4df73010ad94" providerId="ADAL" clId="{42CF84E9-8F9B-4E52-9D16-54F37C391A01}" dt="2026-08-19T15:04:17.727" v="31" actId="20577"/>
              <pc2:cmMkLst xmlns:pc2="http://schemas.microsoft.com/office/powerpoint/2019/9/main/command">
                <pc:docMk/>
                <pc:sldMk cId="0" sldId="267"/>
                <pc2:cmMk id="{9DEBC179-8BCA-43B8-A47F-A67AEB1555F0}"/>
              </pc2:cmMkLst>
            </pc226:cmChg>
          </p:ext>
        </pc:extLst>
      </pc:sldChg>
    </pc:docChg>
  </pc:docChgLst>
  <pc:docChgLst>
    <pc:chgData name="Holly Errington" userId="S::hollyerrin_gmail.com#ext#@thevegansociety.onmicrosoft.com::ae461ef0-6d66-45d1-a830-ec36d345c979" providerId="AD" clId="Web-{33DD5C88-44C9-8728-EF22-6045773D6230}"/>
    <pc:docChg chg="mod">
      <pc:chgData name="Holly Errington" userId="S::hollyerrin_gmail.com#ext#@thevegansociety.onmicrosoft.com::ae461ef0-6d66-45d1-a830-ec36d345c979" providerId="AD" clId="Web-{33DD5C88-44C9-8728-EF22-6045773D6230}" dt="2026-08-05T17:22:59.351"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661987c3f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661987c3f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69767d3d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d69767d3d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d69767d3d2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d69767d3d2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d69767d3d2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d69767d3d2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661987c3f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d661987c3f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d69767d3d2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d69767d3d2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d661987c3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d661987c3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d69767d3d2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d69767d3d2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d69767d3d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d69767d3d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d69767d3d2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d69767d3d2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d661987c3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3d661987c3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81675504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69774822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55470452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81390117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5065757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412874012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240769662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4150914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622291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341304032"/>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384120646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17673619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85609482"/>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573441862"/>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2432838423"/>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278847417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69476803"/>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3762693424"/>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91499805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636791240"/>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9581076"/>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00449643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78652558"/>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171033620"/>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978006452"/>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53100517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120775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5176379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VS Thank You 1">
    <p:bg>
      <p:bgPr>
        <a:solidFill>
          <a:srgbClr val="F49800"/>
        </a:solid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7286321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VS Thank You 4">
    <p:bg>
      <p:bgPr>
        <a:solidFill>
          <a:srgbClr val="72C4BF"/>
        </a:solidFill>
        <a:effectLst/>
      </p:bgPr>
    </p:bg>
    <p:spTree>
      <p:nvGrpSpPr>
        <p:cNvPr id="1" name=""/>
        <p:cNvGrpSpPr/>
        <p:nvPr/>
      </p:nvGrpSpPr>
      <p:grpSpPr>
        <a:xfrm>
          <a:off x="0" y="0"/>
          <a:ext cx="0" cy="0"/>
          <a:chOff x="0" y="0"/>
          <a:chExt cx="0" cy="0"/>
        </a:xfrm>
      </p:grpSpPr>
      <p:sp>
        <p:nvSpPr>
          <p:cNvPr id="2" name="Title Placeholder 7">
            <a:extLst>
              <a:ext uri="{FF2B5EF4-FFF2-40B4-BE49-F238E27FC236}">
                <a16:creationId xmlns:a16="http://schemas.microsoft.com/office/drawing/2014/main" id="{001EE063-DE4A-B7BF-F1A8-21C7B015F6E2}"/>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3831542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VS Thank You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0" y="491893"/>
            <a:ext cx="9144000" cy="3601136"/>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248235194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66340645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37463053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690540710"/>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198155328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297372011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69366639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8.emf"/><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9.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B5DD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rgbClr val="028375"/>
                </a:solidFill>
                <a:latin typeface="Trebuchet MS" panose="020B0703020202090204" pitchFamily="34" charset="0"/>
                <a:ea typeface="+mn-ea"/>
                <a:cs typeface="Calibri"/>
              </a:rPr>
              <a:t>©</a:t>
            </a:r>
            <a:r>
              <a:rPr lang="en-GB" sz="600" b="0" i="0" u="none" strike="noStrike" kern="1200" baseline="0" dirty="0" err="1">
                <a:solidFill>
                  <a:srgbClr val="028375"/>
                </a:solidFill>
                <a:latin typeface="Trebuchet MS" panose="020B0703020202090204" pitchFamily="34" charset="0"/>
                <a:ea typeface="+mn-ea"/>
                <a:cs typeface="Calibri"/>
              </a:rPr>
              <a:t>TheVeganSociety</a:t>
            </a:r>
            <a:r>
              <a:rPr lang="en-GB" sz="600" b="0" i="0" u="none" strike="noStrike" kern="1200" baseline="0" dirty="0">
                <a:solidFill>
                  <a:srgbClr val="028375"/>
                </a:solidFill>
                <a:latin typeface="Trebuchet MS" panose="020B0703020202090204" pitchFamily="34" charset="0"/>
                <a:ea typeface="+mn-ea"/>
                <a:cs typeface="Calibri"/>
              </a:rPr>
              <a:t>. </a:t>
            </a:r>
            <a:r>
              <a:rPr lang="en-GB" sz="400" i="1" kern="1200" dirty="0">
                <a:solidFill>
                  <a:srgbClr val="008375"/>
                </a:solidFill>
                <a:effectLst/>
                <a:latin typeface="+mn-lt"/>
                <a:ea typeface="+mn-ea"/>
                <a:cs typeface="+mn-cs"/>
              </a:rPr>
              <a:t>Registered Charity No. 279228 (England and Wales) and SC049495 (Scotland).</a:t>
            </a:r>
            <a:endParaRPr lang="en-GB" sz="400" kern="1200" dirty="0">
              <a:solidFill>
                <a:srgbClr val="008375"/>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pic>
        <p:nvPicPr>
          <p:cNvPr id="14" name="Picture 13">
            <a:extLst>
              <a:ext uri="{FF2B5EF4-FFF2-40B4-BE49-F238E27FC236}">
                <a16:creationId xmlns:a16="http://schemas.microsoft.com/office/drawing/2014/main" id="{A4D2D8B6-A917-2C75-FE35-6938C3624BB5}"/>
              </a:ext>
            </a:extLst>
          </p:cNvPr>
          <p:cNvPicPr>
            <a:picLocks noChangeAspect="1"/>
          </p:cNvPicPr>
          <p:nvPr/>
        </p:nvPicPr>
        <p:blipFill>
          <a:blip r:embed="rId20"/>
          <a:stretch>
            <a:fillRect/>
          </a:stretch>
        </p:blipFill>
        <p:spPr>
          <a:xfrm>
            <a:off x="7983711" y="4759099"/>
            <a:ext cx="1030817" cy="353593"/>
          </a:xfrm>
          <a:prstGeom prst="rect">
            <a:avLst/>
          </a:prstGeom>
        </p:spPr>
      </p:pic>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391839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chemeClr val="bg1"/>
                </a:solidFill>
                <a:latin typeface="Trebuchet MS" panose="020B0703020202090204" pitchFamily="34" charset="0"/>
                <a:ea typeface="+mn-ea"/>
                <a:cs typeface="Calibri"/>
              </a:rPr>
              <a:t>©</a:t>
            </a:r>
            <a:r>
              <a:rPr lang="en-GB" sz="600" b="0" i="0" u="none" strike="noStrike" kern="1200" baseline="0" dirty="0" err="1">
                <a:solidFill>
                  <a:schemeClr val="bg1"/>
                </a:solidFill>
                <a:latin typeface="Trebuchet MS" panose="020B0703020202090204" pitchFamily="34" charset="0"/>
                <a:ea typeface="+mn-ea"/>
                <a:cs typeface="Calibri"/>
              </a:rPr>
              <a:t>TheVeganSociety</a:t>
            </a:r>
            <a:r>
              <a:rPr lang="en-GB" sz="600" b="0" i="0" u="none" strike="noStrike" kern="1200" baseline="0" dirty="0">
                <a:solidFill>
                  <a:schemeClr val="bg1"/>
                </a:solidFill>
                <a:latin typeface="Trebuchet MS" panose="020B0703020202090204" pitchFamily="34" charset="0"/>
                <a:ea typeface="+mn-ea"/>
                <a:cs typeface="Calibri"/>
              </a:rPr>
              <a:t>. </a:t>
            </a:r>
            <a:r>
              <a:rPr lang="en-GB" sz="400" i="1" kern="1200" dirty="0">
                <a:solidFill>
                  <a:schemeClr val="bg1"/>
                </a:solidFill>
                <a:effectLst/>
                <a:latin typeface="+mn-lt"/>
                <a:ea typeface="+mn-ea"/>
                <a:cs typeface="+mn-cs"/>
              </a:rPr>
              <a:t>Registered Charity No. 279228 (England and Wales) and SC049495 (Scotland).</a:t>
            </a:r>
            <a:endParaRPr lang="en-GB" sz="400" kern="1200" dirty="0">
              <a:solidFill>
                <a:schemeClr val="bg1"/>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pic>
        <p:nvPicPr>
          <p:cNvPr id="2" name="Picture 1">
            <a:extLst>
              <a:ext uri="{FF2B5EF4-FFF2-40B4-BE49-F238E27FC236}">
                <a16:creationId xmlns:a16="http://schemas.microsoft.com/office/drawing/2014/main" id="{3D3921C6-A887-00F0-3E42-75ED6F8B8DC7}"/>
              </a:ext>
            </a:extLst>
          </p:cNvPr>
          <p:cNvPicPr>
            <a:picLocks noChangeAspect="1"/>
          </p:cNvPicPr>
          <p:nvPr/>
        </p:nvPicPr>
        <p:blipFill>
          <a:blip r:embed="rId20"/>
          <a:stretch>
            <a:fillRect/>
          </a:stretch>
        </p:blipFill>
        <p:spPr>
          <a:xfrm>
            <a:off x="7983711" y="4759227"/>
            <a:ext cx="1032437" cy="353465"/>
          </a:xfrm>
          <a:prstGeom prst="rect">
            <a:avLst/>
          </a:prstGeom>
        </p:spPr>
      </p:pic>
    </p:spTree>
    <p:extLst>
      <p:ext uri="{BB962C8B-B14F-4D97-AF65-F5344CB8AC3E}">
        <p14:creationId xmlns:p14="http://schemas.microsoft.com/office/powerpoint/2010/main" val="318874306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E9CBC7-55BC-A5F6-7482-DD59FE70DABA}"/>
              </a:ext>
            </a:extLst>
          </p:cNvPr>
          <p:cNvSpPr/>
          <p:nvPr/>
        </p:nvSpPr>
        <p:spPr>
          <a:xfrm>
            <a:off x="257412" y="4901191"/>
            <a:ext cx="6393227" cy="92333"/>
          </a:xfrm>
          <a:prstGeom prst="rect">
            <a:avLst/>
          </a:prstGeom>
        </p:spPr>
        <p:txBody>
          <a:bodyPr wrap="square" lIns="0" tIns="0" rIns="0" bIns="0" anchor="ctr">
            <a:spAutoFit/>
          </a:bodyPr>
          <a:lstStyle/>
          <a:p>
            <a:pPr rtl="0"/>
            <a:r>
              <a:rPr lang="en-GB" sz="600" b="0" i="0" u="none" strike="noStrike" kern="1200" baseline="0" dirty="0">
                <a:solidFill>
                  <a:schemeClr val="tx1"/>
                </a:solidFill>
                <a:latin typeface="Trebuchet MS" panose="020B0703020202090204" pitchFamily="34" charset="0"/>
                <a:ea typeface="+mn-ea"/>
                <a:cs typeface="Calibri"/>
              </a:rPr>
              <a:t>©</a:t>
            </a:r>
            <a:r>
              <a:rPr lang="en-GB" sz="600" b="0" i="0" u="none" strike="noStrike" kern="1200" baseline="0" dirty="0" err="1">
                <a:solidFill>
                  <a:schemeClr val="tx1"/>
                </a:solidFill>
                <a:latin typeface="Trebuchet MS" panose="020B0703020202090204" pitchFamily="34" charset="0"/>
                <a:ea typeface="+mn-ea"/>
                <a:cs typeface="Calibri"/>
              </a:rPr>
              <a:t>TheVeganSociety</a:t>
            </a:r>
            <a:r>
              <a:rPr lang="en-GB" sz="600" b="0" i="0" u="none" strike="noStrike" kern="1200" baseline="0" dirty="0">
                <a:solidFill>
                  <a:schemeClr val="tx1"/>
                </a:solidFill>
                <a:latin typeface="Trebuchet MS" panose="020B0703020202090204" pitchFamily="34" charset="0"/>
                <a:ea typeface="+mn-ea"/>
                <a:cs typeface="Calibri"/>
              </a:rPr>
              <a:t> </a:t>
            </a:r>
            <a:r>
              <a:rPr lang="en-GB" sz="500" i="1" kern="1200" dirty="0">
                <a:solidFill>
                  <a:schemeClr val="tx1"/>
                </a:solidFill>
                <a:effectLst/>
                <a:latin typeface="+mn-lt"/>
                <a:ea typeface="+mn-ea"/>
                <a:cs typeface="+mn-cs"/>
              </a:rPr>
              <a:t>Registered Charity No. 279228 (England and Wales) and SC049495 (Scotland).</a:t>
            </a:r>
            <a:endParaRPr lang="en-GB" sz="600" b="0" i="0" u="none" strike="noStrike" kern="1200" baseline="0" dirty="0">
              <a:solidFill>
                <a:schemeClr val="tx1"/>
              </a:solidFill>
              <a:latin typeface="Trebuchet MS" panose="020B0703020202090204" pitchFamily="34" charset="0"/>
              <a:ea typeface="+mn-ea"/>
              <a:cs typeface="Calibri"/>
            </a:endParaRPr>
          </a:p>
        </p:txBody>
      </p:sp>
      <p:pic>
        <p:nvPicPr>
          <p:cNvPr id="15" name="Picture 14">
            <a:extLst>
              <a:ext uri="{FF2B5EF4-FFF2-40B4-BE49-F238E27FC236}">
                <a16:creationId xmlns:a16="http://schemas.microsoft.com/office/drawing/2014/main" id="{5C46290F-3D67-DEFE-8A19-8A215022BB0B}"/>
              </a:ext>
            </a:extLst>
          </p:cNvPr>
          <p:cNvPicPr>
            <a:picLocks noChangeAspect="1"/>
          </p:cNvPicPr>
          <p:nvPr/>
        </p:nvPicPr>
        <p:blipFill>
          <a:blip r:embed="rId6"/>
          <a:stretch>
            <a:fillRect/>
          </a:stretch>
        </p:blipFill>
        <p:spPr>
          <a:xfrm>
            <a:off x="8038564" y="4724459"/>
            <a:ext cx="1032437" cy="353465"/>
          </a:xfrm>
          <a:prstGeom prst="rect">
            <a:avLst/>
          </a:prstGeom>
        </p:spPr>
      </p:pic>
      <p:sp>
        <p:nvSpPr>
          <p:cNvPr id="8" name="Title Placeholder 7">
            <a:extLst>
              <a:ext uri="{FF2B5EF4-FFF2-40B4-BE49-F238E27FC236}">
                <a16:creationId xmlns:a16="http://schemas.microsoft.com/office/drawing/2014/main" id="{B92D6F5F-114E-6F5B-F47D-BB3BB7314745}"/>
              </a:ext>
            </a:extLst>
          </p:cNvPr>
          <p:cNvSpPr>
            <a:spLocks noGrp="1"/>
          </p:cNvSpPr>
          <p:nvPr>
            <p:ph type="title"/>
          </p:nvPr>
        </p:nvSpPr>
        <p:spPr>
          <a:xfrm>
            <a:off x="388042" y="491893"/>
            <a:ext cx="8264180" cy="3327072"/>
          </a:xfrm>
          <a:prstGeom prst="rect">
            <a:avLst/>
          </a:prstGeom>
        </p:spPr>
        <p:txBody>
          <a:bodyPr vert="horz" lIns="91440" tIns="45720" rIns="91440" bIns="45720" rtlCol="0" anchor="ctr">
            <a:normAutofit/>
          </a:bodyPr>
          <a:lstStyle/>
          <a:p>
            <a:r>
              <a:rPr lang="en-GB" dirty="0"/>
              <a:t>Thank you!</a:t>
            </a:r>
            <a:endParaRPr lang="en-US" dirty="0"/>
          </a:p>
        </p:txBody>
      </p:sp>
    </p:spTree>
    <p:extLst>
      <p:ext uri="{BB962C8B-B14F-4D97-AF65-F5344CB8AC3E}">
        <p14:creationId xmlns:p14="http://schemas.microsoft.com/office/powerpoint/2010/main" val="701541309"/>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Lst>
  <p:hf hdr="0" ftr="0"/>
  <p:txStyles>
    <p:titleStyle>
      <a:lvl1pPr algn="ctr" defTabSz="457200" rtl="0" eaLnBrk="1" latinLnBrk="0" hangingPunct="1">
        <a:lnSpc>
          <a:spcPts val="4800"/>
        </a:lnSpc>
        <a:spcBef>
          <a:spcPct val="0"/>
        </a:spcBef>
        <a:buNone/>
        <a:defRPr sz="5100" b="1" i="0" kern="1200" spc="-50">
          <a:solidFill>
            <a:schemeClr val="tx1"/>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Calibri"/>
        </a:defRPr>
      </a:lvl1pPr>
      <a:lvl2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mn-cs"/>
        </a:defRPr>
      </a:lvl2pPr>
      <a:lvl3pPr marL="233363" indent="-233363" algn="l" defTabSz="457200" rtl="0" eaLnBrk="1" latinLnBrk="0" hangingPunct="1">
        <a:lnSpc>
          <a:spcPts val="1800"/>
        </a:lnSpc>
        <a:spcBef>
          <a:spcPts val="0"/>
        </a:spcBef>
        <a:buFont typeface="Arial"/>
        <a:buChar char="•"/>
        <a:tabLst/>
        <a:defRPr sz="1600" kern="1200" spc="-20">
          <a:solidFill>
            <a:schemeClr val="bg1"/>
          </a:solidFill>
          <a:latin typeface="+mn-lt"/>
          <a:ea typeface="+mn-ea"/>
          <a:cs typeface="+mn-cs"/>
        </a:defRPr>
      </a:lvl3pPr>
      <a:lvl4pPr marL="473075" indent="-228600" algn="l" defTabSz="541338" rtl="0" eaLnBrk="1" latinLnBrk="0" hangingPunct="1">
        <a:lnSpc>
          <a:spcPts val="1800"/>
        </a:lnSpc>
        <a:spcBef>
          <a:spcPts val="0"/>
        </a:spcBef>
        <a:buFont typeface="Arial"/>
        <a:buChar char="–"/>
        <a:tabLst/>
        <a:defRPr sz="1600" kern="1200" spc="-20">
          <a:solidFill>
            <a:schemeClr val="bg1"/>
          </a:solidFill>
          <a:latin typeface="+mn-lt"/>
          <a:ea typeface="+mn-ea"/>
          <a:cs typeface="+mn-cs"/>
        </a:defRPr>
      </a:lvl4pPr>
      <a:lvl5pPr marL="0" indent="0" algn="l" defTabSz="457200" rtl="0" eaLnBrk="1" latinLnBrk="0" hangingPunct="1">
        <a:lnSpc>
          <a:spcPts val="1800"/>
        </a:lnSpc>
        <a:spcBef>
          <a:spcPts val="0"/>
        </a:spcBef>
        <a:buFont typeface="Arial"/>
        <a:buNone/>
        <a:defRPr sz="1600" kern="1200" spc="-2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24.jp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0" y="1042299"/>
            <a:ext cx="9144000" cy="2965269"/>
          </a:xfrm>
          <a:prstGeom prst="rect">
            <a:avLst/>
          </a:prstGeom>
        </p:spPr>
        <p:txBody>
          <a:bodyPr spcFirstLastPara="1" wrap="square" lIns="91425" tIns="91425" rIns="91425" bIns="91425" anchor="t" anchorCtr="0">
            <a:normAutofit/>
          </a:bodyPr>
          <a:lstStyle/>
          <a:p>
            <a:pPr marL="0" lvl="0" indent="0" rtl="0">
              <a:spcBef>
                <a:spcPts val="0"/>
              </a:spcBef>
              <a:spcAft>
                <a:spcPts val="0"/>
              </a:spcAft>
              <a:buNone/>
            </a:pPr>
            <a:r>
              <a:rPr lang="en-GB" dirty="0"/>
              <a:t>Our Precious Liberties</a:t>
            </a:r>
            <a:endParaRPr dirty="0"/>
          </a:p>
        </p:txBody>
      </p:sp>
      <p:sp>
        <p:nvSpPr>
          <p:cNvPr id="2" name="Oval 1">
            <a:extLst>
              <a:ext uri="{FF2B5EF4-FFF2-40B4-BE49-F238E27FC236}">
                <a16:creationId xmlns:a16="http://schemas.microsoft.com/office/drawing/2014/main" id="{4D2CD194-0CD6-1BB3-D99D-41C6AFB934A4}"/>
              </a:ext>
            </a:extLst>
          </p:cNvPr>
          <p:cNvSpPr/>
          <p:nvPr/>
        </p:nvSpPr>
        <p:spPr>
          <a:xfrm>
            <a:off x="504200" y="2026341"/>
            <a:ext cx="1914254" cy="1914254"/>
          </a:xfrm>
          <a:prstGeom prst="ellipse">
            <a:avLst/>
          </a:prstGeom>
          <a:blipFill>
            <a:blip r:embed="rId3"/>
            <a:stretch>
              <a:fillRect/>
            </a:stretch>
          </a:blip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Oval 2">
            <a:extLst>
              <a:ext uri="{FF2B5EF4-FFF2-40B4-BE49-F238E27FC236}">
                <a16:creationId xmlns:a16="http://schemas.microsoft.com/office/drawing/2014/main" id="{5393E8B3-D197-F5FA-0F72-4A7EE78F72A6}"/>
              </a:ext>
            </a:extLst>
          </p:cNvPr>
          <p:cNvSpPr/>
          <p:nvPr/>
        </p:nvSpPr>
        <p:spPr>
          <a:xfrm>
            <a:off x="2538100" y="1983612"/>
            <a:ext cx="1914254" cy="1914254"/>
          </a:xfrm>
          <a:prstGeom prst="ellipse">
            <a:avLst/>
          </a:prstGeom>
          <a:blipFill>
            <a:blip r:embed="rId4"/>
            <a:stretch>
              <a:fillRect/>
            </a:stretch>
          </a:blip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Oval 7">
            <a:extLst>
              <a:ext uri="{FF2B5EF4-FFF2-40B4-BE49-F238E27FC236}">
                <a16:creationId xmlns:a16="http://schemas.microsoft.com/office/drawing/2014/main" id="{DB4026CF-0831-6522-149B-F5BACBB6B11B}"/>
              </a:ext>
            </a:extLst>
          </p:cNvPr>
          <p:cNvSpPr/>
          <p:nvPr/>
        </p:nvSpPr>
        <p:spPr>
          <a:xfrm>
            <a:off x="4572000" y="2000703"/>
            <a:ext cx="1914254" cy="1914254"/>
          </a:xfrm>
          <a:prstGeom prst="ellipse">
            <a:avLst/>
          </a:prstGeom>
          <a:blipFill>
            <a:blip r:embed="rId5"/>
            <a:stretch>
              <a:fillRect/>
            </a:stretch>
          </a:blip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Oval 8">
            <a:extLst>
              <a:ext uri="{FF2B5EF4-FFF2-40B4-BE49-F238E27FC236}">
                <a16:creationId xmlns:a16="http://schemas.microsoft.com/office/drawing/2014/main" id="{735A73B7-A6C2-7C40-FA76-B088A15AC1EC}"/>
              </a:ext>
            </a:extLst>
          </p:cNvPr>
          <p:cNvSpPr/>
          <p:nvPr/>
        </p:nvSpPr>
        <p:spPr>
          <a:xfrm>
            <a:off x="6597354" y="1983612"/>
            <a:ext cx="1914254" cy="1914254"/>
          </a:xfrm>
          <a:prstGeom prst="ellipse">
            <a:avLst/>
          </a:prstGeom>
          <a:blipFill>
            <a:blip r:embed="rId6"/>
            <a:stretch>
              <a:fillRect/>
            </a:stretch>
          </a:blip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2"/>
          <p:cNvSpPr txBox="1">
            <a:spLocks noGrp="1"/>
          </p:cNvSpPr>
          <p:nvPr>
            <p:ph type="title"/>
          </p:nvPr>
        </p:nvSpPr>
        <p:spPr>
          <a:xfrm>
            <a:off x="0" y="1743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Let’s discuss, together!</a:t>
            </a:r>
            <a:endParaRPr sz="2700" b="1" dirty="0"/>
          </a:p>
        </p:txBody>
      </p:sp>
      <p:sp>
        <p:nvSpPr>
          <p:cNvPr id="145" name="Google Shape;145;p22"/>
          <p:cNvSpPr txBox="1"/>
          <p:nvPr/>
        </p:nvSpPr>
        <p:spPr>
          <a:xfrm>
            <a:off x="369538" y="1125215"/>
            <a:ext cx="4841693" cy="289306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solidFill>
                  <a:schemeClr val="tx2">
                    <a:lumMod val="50000"/>
                    <a:lumOff val="50000"/>
                  </a:schemeClr>
                </a:solidFill>
                <a:latin typeface="Trebuchet MS" panose="020B0703020202090204" pitchFamily="34" charset="0"/>
              </a:rPr>
              <a:t>Did you find any that didn’t fit into a category?</a:t>
            </a: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600" dirty="0">
                <a:solidFill>
                  <a:schemeClr val="tx2">
                    <a:lumMod val="50000"/>
                    <a:lumOff val="50000"/>
                  </a:schemeClr>
                </a:solidFill>
                <a:latin typeface="Trebuchet MS" panose="020B0703020202090204" pitchFamily="34" charset="0"/>
              </a:rPr>
              <a:t>Were there any that made you feel shocked, why?</a:t>
            </a: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600" dirty="0">
                <a:solidFill>
                  <a:schemeClr val="tx2">
                    <a:lumMod val="50000"/>
                    <a:lumOff val="50000"/>
                  </a:schemeClr>
                </a:solidFill>
                <a:latin typeface="Trebuchet MS" panose="020B0703020202090204" pitchFamily="34" charset="0"/>
              </a:rPr>
              <a:t>Any you strongly agreed or disagreed with, why?</a:t>
            </a: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600" dirty="0">
                <a:solidFill>
                  <a:schemeClr val="tx2">
                    <a:lumMod val="50000"/>
                    <a:lumOff val="50000"/>
                  </a:schemeClr>
                </a:solidFill>
                <a:latin typeface="Trebuchet MS" panose="020B0703020202090204" pitchFamily="34" charset="0"/>
              </a:rPr>
              <a:t>Which precious liberties did you come across while reading these cards?</a:t>
            </a: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6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600" dirty="0">
                <a:solidFill>
                  <a:schemeClr val="tx2">
                    <a:lumMod val="50000"/>
                    <a:lumOff val="50000"/>
                  </a:schemeClr>
                </a:solidFill>
                <a:latin typeface="Trebuchet MS" panose="020B0703020202090204" pitchFamily="34" charset="0"/>
              </a:rPr>
              <a:t>Can you think of other choices we make relating to our precious liberties?</a:t>
            </a:r>
            <a:endParaRPr sz="1600" dirty="0">
              <a:solidFill>
                <a:schemeClr val="tx2">
                  <a:lumMod val="50000"/>
                  <a:lumOff val="50000"/>
                </a:schemeClr>
              </a:solidFill>
              <a:latin typeface="Trebuchet MS" panose="020B0703020202090204" pitchFamily="34" charset="0"/>
            </a:endParaRPr>
          </a:p>
        </p:txBody>
      </p:sp>
      <p:pic>
        <p:nvPicPr>
          <p:cNvPr id="3" name="Picture 2">
            <a:extLst>
              <a:ext uri="{FF2B5EF4-FFF2-40B4-BE49-F238E27FC236}">
                <a16:creationId xmlns:a16="http://schemas.microsoft.com/office/drawing/2014/main" id="{5FABDB02-902B-1F32-2158-EF60E712BE19}"/>
              </a:ext>
            </a:extLst>
          </p:cNvPr>
          <p:cNvPicPr>
            <a:picLocks noChangeAspect="1"/>
          </p:cNvPicPr>
          <p:nvPr/>
        </p:nvPicPr>
        <p:blipFill>
          <a:blip r:embed="rId3"/>
          <a:stretch>
            <a:fillRect/>
          </a:stretch>
        </p:blipFill>
        <p:spPr>
          <a:xfrm>
            <a:off x="5292672" y="1356266"/>
            <a:ext cx="3481790" cy="243096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1" name="Picture 10">
            <a:extLst>
              <a:ext uri="{FF2B5EF4-FFF2-40B4-BE49-F238E27FC236}">
                <a16:creationId xmlns:a16="http://schemas.microsoft.com/office/drawing/2014/main" id="{72F7A276-817F-CF3F-253E-058229ED697D}"/>
              </a:ext>
            </a:extLst>
          </p:cNvPr>
          <p:cNvPicPr>
            <a:picLocks noChangeAspect="1"/>
          </p:cNvPicPr>
          <p:nvPr/>
        </p:nvPicPr>
        <p:blipFill>
          <a:blip r:embed="rId3"/>
          <a:stretch>
            <a:fillRect/>
          </a:stretch>
        </p:blipFill>
        <p:spPr>
          <a:xfrm>
            <a:off x="4831778" y="1834404"/>
            <a:ext cx="2482850" cy="1993900"/>
          </a:xfrm>
          <a:prstGeom prst="rect">
            <a:avLst/>
          </a:prstGeom>
        </p:spPr>
      </p:pic>
      <p:pic>
        <p:nvPicPr>
          <p:cNvPr id="13" name="Picture 12">
            <a:extLst>
              <a:ext uri="{FF2B5EF4-FFF2-40B4-BE49-F238E27FC236}">
                <a16:creationId xmlns:a16="http://schemas.microsoft.com/office/drawing/2014/main" id="{531A5F0E-385D-71BE-5B62-4DBF12E00024}"/>
              </a:ext>
            </a:extLst>
          </p:cNvPr>
          <p:cNvPicPr>
            <a:picLocks noChangeAspect="1"/>
          </p:cNvPicPr>
          <p:nvPr/>
        </p:nvPicPr>
        <p:blipFill>
          <a:blip r:embed="rId4"/>
          <a:stretch>
            <a:fillRect/>
          </a:stretch>
        </p:blipFill>
        <p:spPr>
          <a:xfrm>
            <a:off x="1833453" y="1834404"/>
            <a:ext cx="2482850" cy="1993900"/>
          </a:xfrm>
          <a:prstGeom prst="rect">
            <a:avLst/>
          </a:prstGeom>
        </p:spPr>
      </p:pic>
      <p:sp>
        <p:nvSpPr>
          <p:cNvPr id="151" name="Google Shape;151;p23"/>
          <p:cNvSpPr txBox="1">
            <a:spLocks noGrp="1"/>
          </p:cNvSpPr>
          <p:nvPr>
            <p:ph type="title"/>
          </p:nvPr>
        </p:nvSpPr>
        <p:spPr>
          <a:xfrm>
            <a:off x="0" y="17542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Gallery Walk: Veganism as a Precious Liberty</a:t>
            </a:r>
            <a:endParaRPr sz="2700" b="1" dirty="0"/>
          </a:p>
        </p:txBody>
      </p:sp>
      <p:sp>
        <p:nvSpPr>
          <p:cNvPr id="157" name="Google Shape;157;p23"/>
          <p:cNvSpPr txBox="1">
            <a:spLocks noGrp="1"/>
          </p:cNvSpPr>
          <p:nvPr>
            <p:ph type="body" idx="4294967295"/>
          </p:nvPr>
        </p:nvSpPr>
        <p:spPr>
          <a:xfrm>
            <a:off x="515559" y="779707"/>
            <a:ext cx="8112880" cy="862013"/>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GB" sz="1400" dirty="0">
                <a:solidFill>
                  <a:schemeClr val="tx2">
                    <a:lumMod val="50000"/>
                    <a:lumOff val="50000"/>
                  </a:schemeClr>
                </a:solidFill>
              </a:rPr>
              <a:t>Around the room are a number of posters and each shows a person's viewpoint on veganism. It is our precious liberty to choose what we buy, eat and engage with. Read the perspective respectfully, then add a sticky note response.</a:t>
            </a:r>
            <a:endParaRPr sz="1400" dirty="0">
              <a:solidFill>
                <a:schemeClr val="tx2">
                  <a:lumMod val="50000"/>
                  <a:lumOff val="50000"/>
                </a:schemeClr>
              </a:solidFill>
            </a:endParaRPr>
          </a:p>
        </p:txBody>
      </p:sp>
      <p:sp>
        <p:nvSpPr>
          <p:cNvPr id="158" name="Google Shape;158;p23"/>
          <p:cNvSpPr txBox="1">
            <a:spLocks noGrp="1"/>
          </p:cNvSpPr>
          <p:nvPr>
            <p:ph type="body" idx="4294967295"/>
          </p:nvPr>
        </p:nvSpPr>
        <p:spPr>
          <a:xfrm>
            <a:off x="0" y="4167319"/>
            <a:ext cx="9143999" cy="573088"/>
          </a:xfrm>
          <a:prstGeom prst="rect">
            <a:avLst/>
          </a:prstGeom>
          <a:ln w="9525"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1200"/>
              </a:spcAft>
              <a:buNone/>
            </a:pPr>
            <a:r>
              <a:rPr lang="en-GB" sz="1250" b="1" dirty="0">
                <a:solidFill>
                  <a:srgbClr val="008375"/>
                </a:solidFill>
                <a:highlight>
                  <a:srgbClr val="FFFFFF"/>
                </a:highlight>
              </a:rPr>
              <a:t>Extension: </a:t>
            </a:r>
            <a:r>
              <a:rPr lang="en-GB" sz="1250" dirty="0">
                <a:solidFill>
                  <a:schemeClr val="tx2">
                    <a:lumMod val="50000"/>
                    <a:lumOff val="50000"/>
                  </a:schemeClr>
                </a:solidFill>
                <a:highlight>
                  <a:srgbClr val="FFFFFF"/>
                </a:highlight>
              </a:rPr>
              <a:t>read through the questions at the bottom of each poster, what do you think? Does it change your mind?</a:t>
            </a:r>
            <a:endParaRPr sz="1700" dirty="0">
              <a:solidFill>
                <a:schemeClr val="tx2">
                  <a:lumMod val="50000"/>
                  <a:lumOff val="50000"/>
                </a:schemeClr>
              </a:solidFill>
            </a:endParaRPr>
          </a:p>
        </p:txBody>
      </p:sp>
      <p:sp>
        <p:nvSpPr>
          <p:cNvPr id="152" name="Google Shape;152;p23"/>
          <p:cNvSpPr txBox="1">
            <a:spLocks noGrp="1"/>
          </p:cNvSpPr>
          <p:nvPr>
            <p:ph type="body" idx="1"/>
          </p:nvPr>
        </p:nvSpPr>
        <p:spPr>
          <a:xfrm>
            <a:off x="2044794" y="1986175"/>
            <a:ext cx="2076021" cy="2023739"/>
          </a:xfrm>
          <a:prstGeom prst="rect">
            <a:avLst/>
          </a:prstGeom>
          <a:noFill/>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1" dirty="0">
                <a:solidFill>
                  <a:schemeClr val="tx2">
                    <a:lumMod val="75000"/>
                    <a:lumOff val="25000"/>
                  </a:schemeClr>
                </a:solidFill>
              </a:rPr>
              <a:t>Green </a:t>
            </a:r>
            <a:r>
              <a:rPr lang="en-GB" sz="1400" b="1" dirty="0" err="1">
                <a:solidFill>
                  <a:schemeClr val="tx2">
                    <a:lumMod val="75000"/>
                    <a:lumOff val="25000"/>
                  </a:schemeClr>
                </a:solidFill>
              </a:rPr>
              <a:t>post-it</a:t>
            </a:r>
            <a:r>
              <a:rPr lang="en-GB" sz="1400" b="1" dirty="0">
                <a:solidFill>
                  <a:schemeClr val="tx2">
                    <a:lumMod val="75000"/>
                    <a:lumOff val="25000"/>
                  </a:schemeClr>
                </a:solidFill>
              </a:rPr>
              <a:t> – agree or add</a:t>
            </a:r>
            <a:endParaRPr sz="1400" b="1" dirty="0">
              <a:solidFill>
                <a:schemeClr val="tx2">
                  <a:lumMod val="75000"/>
                  <a:lumOff val="25000"/>
                </a:schemeClr>
              </a:solidFill>
            </a:endParaRPr>
          </a:p>
          <a:p>
            <a:pPr marL="0" lvl="0" indent="0" algn="l" rtl="0">
              <a:spcBef>
                <a:spcPts val="200"/>
              </a:spcBef>
              <a:spcAft>
                <a:spcPts val="1200"/>
              </a:spcAft>
              <a:buNone/>
            </a:pPr>
            <a:r>
              <a:rPr lang="en-GB" sz="1400" dirty="0">
                <a:solidFill>
                  <a:schemeClr val="tx2">
                    <a:lumMod val="75000"/>
                    <a:lumOff val="25000"/>
                  </a:schemeClr>
                </a:solidFill>
              </a:rPr>
              <a:t>Write something you agree with, or a point that adds to this perspective. </a:t>
            </a:r>
            <a:endParaRPr sz="1400" dirty="0">
              <a:solidFill>
                <a:schemeClr val="tx2">
                  <a:lumMod val="75000"/>
                  <a:lumOff val="25000"/>
                </a:schemeClr>
              </a:solidFill>
            </a:endParaRPr>
          </a:p>
        </p:txBody>
      </p:sp>
      <p:sp>
        <p:nvSpPr>
          <p:cNvPr id="153" name="Google Shape;153;p23"/>
          <p:cNvSpPr txBox="1"/>
          <p:nvPr/>
        </p:nvSpPr>
        <p:spPr>
          <a:xfrm>
            <a:off x="5050901" y="1998489"/>
            <a:ext cx="2136801" cy="1567578"/>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400" b="1" dirty="0">
                <a:solidFill>
                  <a:schemeClr val="tx2">
                    <a:lumMod val="75000"/>
                    <a:lumOff val="25000"/>
                  </a:schemeClr>
                </a:solidFill>
                <a:latin typeface="Trebuchet MS" panose="020B0703020202090204" pitchFamily="34" charset="0"/>
              </a:rPr>
              <a:t>Yellow </a:t>
            </a:r>
            <a:r>
              <a:rPr lang="en-GB" sz="1400" b="1" dirty="0" err="1">
                <a:solidFill>
                  <a:schemeClr val="tx2">
                    <a:lumMod val="75000"/>
                    <a:lumOff val="25000"/>
                  </a:schemeClr>
                </a:solidFill>
                <a:latin typeface="Trebuchet MS" panose="020B0703020202090204" pitchFamily="34" charset="0"/>
              </a:rPr>
              <a:t>post-it</a:t>
            </a:r>
            <a:r>
              <a:rPr lang="en-GB" sz="1400" b="1" dirty="0">
                <a:solidFill>
                  <a:schemeClr val="tx2">
                    <a:lumMod val="75000"/>
                    <a:lumOff val="25000"/>
                  </a:schemeClr>
                </a:solidFill>
                <a:latin typeface="Trebuchet MS" panose="020B0703020202090204" pitchFamily="34" charset="0"/>
              </a:rPr>
              <a:t> – question or challenge</a:t>
            </a:r>
            <a:endParaRPr sz="1400" b="1" dirty="0">
              <a:solidFill>
                <a:schemeClr val="tx2">
                  <a:lumMod val="75000"/>
                  <a:lumOff val="25000"/>
                </a:schemeClr>
              </a:solidFill>
              <a:latin typeface="Trebuchet MS" panose="020B0703020202090204" pitchFamily="34" charset="0"/>
            </a:endParaRPr>
          </a:p>
          <a:p>
            <a:pPr marL="0" lvl="0" indent="0" algn="l" rtl="0">
              <a:spcBef>
                <a:spcPts val="200"/>
              </a:spcBef>
              <a:spcAft>
                <a:spcPts val="0"/>
              </a:spcAft>
              <a:buNone/>
            </a:pPr>
            <a:r>
              <a:rPr lang="en-GB" sz="1400" dirty="0">
                <a:solidFill>
                  <a:schemeClr val="tx2">
                    <a:lumMod val="75000"/>
                    <a:lumOff val="25000"/>
                  </a:schemeClr>
                </a:solidFill>
                <a:latin typeface="Trebuchet MS" panose="020B0703020202090204" pitchFamily="34" charset="0"/>
              </a:rPr>
              <a:t>Write a question you'd want to ask this person, or a point you'd push back on. </a:t>
            </a:r>
            <a:endParaRPr sz="1400" dirty="0">
              <a:solidFill>
                <a:schemeClr val="tx2">
                  <a:lumMod val="75000"/>
                  <a:lumOff val="25000"/>
                </a:schemeClr>
              </a:solidFill>
              <a:latin typeface="Trebuchet MS" panose="020B070302020209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4"/>
          <p:cNvSpPr txBox="1">
            <a:spLocks noGrp="1"/>
          </p:cNvSpPr>
          <p:nvPr>
            <p:ph type="title"/>
          </p:nvPr>
        </p:nvSpPr>
        <p:spPr>
          <a:xfrm>
            <a:off x="0" y="253108"/>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Exit card</a:t>
            </a:r>
            <a:endParaRPr sz="2700" b="1" dirty="0"/>
          </a:p>
        </p:txBody>
      </p:sp>
      <p:sp>
        <p:nvSpPr>
          <p:cNvPr id="165" name="Google Shape;165;p24"/>
          <p:cNvSpPr txBox="1"/>
          <p:nvPr/>
        </p:nvSpPr>
        <p:spPr>
          <a:xfrm>
            <a:off x="5462546" y="1020013"/>
            <a:ext cx="3387390" cy="3200846"/>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sz="1400" b="1" dirty="0">
                <a:solidFill>
                  <a:srgbClr val="008375"/>
                </a:solidFill>
                <a:latin typeface="Trebuchet MS" panose="020B0703020202090204" pitchFamily="34" charset="0"/>
              </a:rPr>
              <a:t>Writing to a friend?</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Explain what precious liberty means and give one example. Your friend wasn’t here - make it make sense to someone who knows nothing about today.</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400" dirty="0">
              <a:solidFill>
                <a:schemeClr val="tx2">
                  <a:lumMod val="65000"/>
                  <a:lumOff val="35000"/>
                </a:schemeClr>
              </a:solidFill>
              <a:latin typeface="Trebuchet MS" panose="020B0703020202090204" pitchFamily="34" charset="0"/>
            </a:endParaRPr>
          </a:p>
          <a:p>
            <a:pPr marL="0" lvl="0" indent="0" algn="l" rtl="0">
              <a:spcBef>
                <a:spcPts val="0"/>
              </a:spcBef>
              <a:spcAft>
                <a:spcPts val="0"/>
              </a:spcAft>
              <a:buNone/>
            </a:pPr>
            <a:r>
              <a:rPr lang="en-GB" sz="1400" b="1" dirty="0">
                <a:solidFill>
                  <a:srgbClr val="008375"/>
                </a:solidFill>
                <a:latin typeface="Trebuchet MS" panose="020B0703020202090204" pitchFamily="34" charset="0"/>
              </a:rPr>
              <a:t>Writing to future you?</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Tell yourself what surprised you most today. Has today sparked an interesting point that you would like to learn more about? If so, what is it? Might future you think about anything differently after today? </a:t>
            </a:r>
            <a:endParaRPr sz="1400" dirty="0">
              <a:solidFill>
                <a:schemeClr val="tx2">
                  <a:lumMod val="50000"/>
                  <a:lumOff val="50000"/>
                </a:schemeClr>
              </a:solidFill>
              <a:latin typeface="Trebuchet MS" panose="020B0703020202090204" pitchFamily="34" charset="0"/>
            </a:endParaRPr>
          </a:p>
        </p:txBody>
      </p:sp>
      <p:pic>
        <p:nvPicPr>
          <p:cNvPr id="7" name="Picture 6">
            <a:extLst>
              <a:ext uri="{FF2B5EF4-FFF2-40B4-BE49-F238E27FC236}">
                <a16:creationId xmlns:a16="http://schemas.microsoft.com/office/drawing/2014/main" id="{AB4ADF38-805B-7017-C466-BF59ED4689B7}"/>
              </a:ext>
            </a:extLst>
          </p:cNvPr>
          <p:cNvPicPr>
            <a:picLocks noChangeAspect="1"/>
          </p:cNvPicPr>
          <p:nvPr/>
        </p:nvPicPr>
        <p:blipFill>
          <a:blip r:embed="rId3"/>
          <a:stretch>
            <a:fillRect/>
          </a:stretch>
        </p:blipFill>
        <p:spPr>
          <a:xfrm>
            <a:off x="406376" y="1002152"/>
            <a:ext cx="4816140" cy="32187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1" name="Google Shape;61;p14"/>
          <p:cNvSpPr txBox="1"/>
          <p:nvPr/>
        </p:nvSpPr>
        <p:spPr>
          <a:xfrm>
            <a:off x="0" y="183605"/>
            <a:ext cx="9144000" cy="60013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700" b="1" dirty="0">
                <a:solidFill>
                  <a:srgbClr val="008375"/>
                </a:solidFill>
                <a:latin typeface="Trebuchet MS" panose="020B0703020202090204" pitchFamily="34" charset="0"/>
              </a:rPr>
              <a:t>Is what you put in your trolley a political act?</a:t>
            </a:r>
            <a:endParaRPr sz="2700" b="1" dirty="0">
              <a:solidFill>
                <a:srgbClr val="008375"/>
              </a:solidFill>
              <a:latin typeface="Trebuchet MS" panose="020B0703020202090204" pitchFamily="34" charset="0"/>
            </a:endParaRPr>
          </a:p>
        </p:txBody>
      </p:sp>
      <p:pic>
        <p:nvPicPr>
          <p:cNvPr id="5" name="Picture 4">
            <a:extLst>
              <a:ext uri="{FF2B5EF4-FFF2-40B4-BE49-F238E27FC236}">
                <a16:creationId xmlns:a16="http://schemas.microsoft.com/office/drawing/2014/main" id="{94B4845A-1C05-49B5-7D47-43683607614B}"/>
              </a:ext>
            </a:extLst>
          </p:cNvPr>
          <p:cNvPicPr>
            <a:picLocks noChangeAspect="1"/>
          </p:cNvPicPr>
          <p:nvPr/>
        </p:nvPicPr>
        <p:blipFill>
          <a:blip r:embed="rId3"/>
          <a:stretch>
            <a:fillRect/>
          </a:stretch>
        </p:blipFill>
        <p:spPr>
          <a:xfrm>
            <a:off x="1825878" y="925681"/>
            <a:ext cx="5492244" cy="34533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0" y="38406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What are we going to learn?</a:t>
            </a:r>
            <a:endParaRPr sz="2700" b="1" dirty="0"/>
          </a:p>
        </p:txBody>
      </p:sp>
      <p:sp>
        <p:nvSpPr>
          <p:cNvPr id="69" name="Google Shape;69;p15"/>
          <p:cNvSpPr txBox="1">
            <a:spLocks noGrp="1"/>
          </p:cNvSpPr>
          <p:nvPr>
            <p:ph type="body" idx="1"/>
          </p:nvPr>
        </p:nvSpPr>
        <p:spPr>
          <a:xfrm>
            <a:off x="550460" y="1287175"/>
            <a:ext cx="7856940" cy="1419300"/>
          </a:xfrm>
          <a:prstGeom prst="rect">
            <a:avLst/>
          </a:prstGeom>
          <a:ln w="9525" cap="flat" cmpd="sng">
            <a:no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0"/>
              </a:spcAft>
              <a:buNone/>
            </a:pPr>
            <a:r>
              <a:rPr lang="en-GB" b="1" dirty="0">
                <a:solidFill>
                  <a:srgbClr val="008375"/>
                </a:solidFill>
              </a:rPr>
              <a:t>Learning Objectives</a:t>
            </a:r>
            <a:endParaRPr b="1" dirty="0">
              <a:solidFill>
                <a:srgbClr val="008375"/>
              </a:solidFill>
            </a:endParaRPr>
          </a:p>
          <a:p>
            <a:pPr marL="457200" lvl="0" indent="-304800" algn="l" rtl="0">
              <a:spcBef>
                <a:spcPts val="1200"/>
              </a:spcBef>
              <a:spcAft>
                <a:spcPts val="0"/>
              </a:spcAft>
              <a:buClr>
                <a:srgbClr val="008375"/>
              </a:buClr>
              <a:buSzPct val="100000"/>
              <a:buAutoNum type="arabicPeriod"/>
            </a:pPr>
            <a:r>
              <a:rPr lang="en-GB" dirty="0">
                <a:solidFill>
                  <a:schemeClr val="tx2">
                    <a:lumMod val="50000"/>
                    <a:lumOff val="50000"/>
                  </a:schemeClr>
                </a:solidFill>
              </a:rPr>
              <a:t> </a:t>
            </a:r>
            <a:r>
              <a:rPr lang="en-GB" dirty="0">
                <a:solidFill>
                  <a:schemeClr val="tx2">
                    <a:lumMod val="50000"/>
                    <a:lumOff val="50000"/>
                  </a:schemeClr>
                </a:solidFill>
                <a:highlight>
                  <a:srgbClr val="FFFFFF"/>
                </a:highlight>
              </a:rPr>
              <a:t>To </a:t>
            </a:r>
            <a:r>
              <a:rPr lang="en-GB" dirty="0">
                <a:solidFill>
                  <a:schemeClr val="tx2">
                    <a:lumMod val="50000"/>
                    <a:lumOff val="50000"/>
                  </a:schemeClr>
                </a:solidFill>
              </a:rPr>
              <a:t>understand the precious liberties enjoyed by citizens of the United Kingdom.</a:t>
            </a:r>
            <a:endParaRPr dirty="0">
              <a:solidFill>
                <a:schemeClr val="tx2">
                  <a:lumMod val="50000"/>
                  <a:lumOff val="50000"/>
                </a:schemeClr>
              </a:solidFill>
            </a:endParaRPr>
          </a:p>
          <a:p>
            <a:pPr marL="457200" lvl="0" indent="-304800" algn="l" rtl="0">
              <a:spcBef>
                <a:spcPts val="0"/>
              </a:spcBef>
              <a:spcAft>
                <a:spcPts val="0"/>
              </a:spcAft>
              <a:buClr>
                <a:srgbClr val="008375"/>
              </a:buClr>
              <a:buSzPct val="100000"/>
              <a:buAutoNum type="arabicPeriod"/>
            </a:pPr>
            <a:r>
              <a:rPr lang="en-GB" dirty="0">
                <a:solidFill>
                  <a:schemeClr val="tx2">
                    <a:lumMod val="50000"/>
                    <a:lumOff val="50000"/>
                  </a:schemeClr>
                </a:solidFill>
              </a:rPr>
              <a:t>To analyse whether our actions – what we buy, eat, engage with – are a form of active citizenship.</a:t>
            </a:r>
            <a:endParaRPr dirty="0">
              <a:solidFill>
                <a:schemeClr val="tx2">
                  <a:lumMod val="50000"/>
                  <a:lumOff val="50000"/>
                </a:schemeClr>
              </a:solidFill>
            </a:endParaRPr>
          </a:p>
        </p:txBody>
      </p:sp>
      <p:sp>
        <p:nvSpPr>
          <p:cNvPr id="70" name="Google Shape;70;p15"/>
          <p:cNvSpPr txBox="1"/>
          <p:nvPr/>
        </p:nvSpPr>
        <p:spPr>
          <a:xfrm>
            <a:off x="550460" y="2706475"/>
            <a:ext cx="8334460" cy="1341876"/>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600" b="1" dirty="0">
                <a:solidFill>
                  <a:srgbClr val="008375"/>
                </a:solidFill>
                <a:latin typeface="Trebuchet MS" panose="020B0703020202090204" pitchFamily="34" charset="0"/>
              </a:rPr>
              <a:t>Key words</a:t>
            </a:r>
            <a:endParaRPr sz="1600" b="1" dirty="0">
              <a:solidFill>
                <a:srgbClr val="008375"/>
              </a:solidFill>
              <a:latin typeface="Trebuchet MS" panose="020B0703020202090204" pitchFamily="34" charset="0"/>
            </a:endParaRPr>
          </a:p>
          <a:p>
            <a:pPr marL="0" lvl="0" indent="0" algn="l" rtl="0">
              <a:lnSpc>
                <a:spcPct val="115000"/>
              </a:lnSpc>
              <a:spcBef>
                <a:spcPts val="1200"/>
              </a:spcBef>
              <a:spcAft>
                <a:spcPts val="0"/>
              </a:spcAft>
              <a:buNone/>
            </a:pPr>
            <a:r>
              <a:rPr lang="en-GB" sz="1600" b="1" dirty="0">
                <a:solidFill>
                  <a:srgbClr val="008375"/>
                </a:solidFill>
                <a:latin typeface="Trebuchet MS" panose="020B0703020202090204" pitchFamily="34" charset="0"/>
              </a:rPr>
              <a:t>Precious liberties </a:t>
            </a:r>
            <a:r>
              <a:rPr lang="en-GB" sz="1600" dirty="0">
                <a:solidFill>
                  <a:schemeClr val="tx2">
                    <a:lumMod val="50000"/>
                    <a:lumOff val="50000"/>
                  </a:schemeClr>
                </a:solidFill>
                <a:latin typeface="Trebuchet MS" panose="020B0703020202090204" pitchFamily="34" charset="0"/>
              </a:rPr>
              <a:t>- our deeply held beliefs and freedoms as citizens.</a:t>
            </a:r>
            <a:endParaRPr sz="1600" dirty="0">
              <a:solidFill>
                <a:schemeClr val="tx2">
                  <a:lumMod val="50000"/>
                  <a:lumOff val="50000"/>
                </a:schemeClr>
              </a:solidFill>
              <a:latin typeface="Trebuchet MS" panose="020B0703020202090204" pitchFamily="34" charset="0"/>
            </a:endParaRPr>
          </a:p>
          <a:p>
            <a:pPr marL="0" lvl="0" indent="0" algn="l" rtl="0">
              <a:lnSpc>
                <a:spcPct val="115000"/>
              </a:lnSpc>
              <a:spcBef>
                <a:spcPts val="1200"/>
              </a:spcBef>
              <a:spcAft>
                <a:spcPts val="0"/>
              </a:spcAft>
              <a:buNone/>
            </a:pPr>
            <a:r>
              <a:rPr lang="en-GB" sz="1600" b="1" dirty="0">
                <a:solidFill>
                  <a:srgbClr val="008375"/>
                </a:solidFill>
                <a:latin typeface="Trebuchet MS" panose="020B0703020202090204" pitchFamily="34" charset="0"/>
              </a:rPr>
              <a:t>Consumer choice </a:t>
            </a:r>
            <a:r>
              <a:rPr lang="en-GB" sz="1600" dirty="0">
                <a:solidFill>
                  <a:schemeClr val="tx2">
                    <a:lumMod val="50000"/>
                    <a:lumOff val="50000"/>
                  </a:schemeClr>
                </a:solidFill>
                <a:latin typeface="Trebuchet MS" panose="020B0703020202090204" pitchFamily="34" charset="0"/>
              </a:rPr>
              <a:t>- the choice we have over the products we buy.</a:t>
            </a:r>
            <a:endParaRPr sz="1600" dirty="0">
              <a:solidFill>
                <a:schemeClr val="tx2">
                  <a:lumMod val="50000"/>
                  <a:lumOff val="50000"/>
                </a:schemeClr>
              </a:solidFill>
              <a:latin typeface="Trebuchet MS" panose="020B070302020209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0" y="278640"/>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solidFill>
                  <a:srgbClr val="008375"/>
                </a:solidFill>
              </a:rPr>
              <a:t>Where might our precious liberties come from?</a:t>
            </a:r>
            <a:endParaRPr sz="2700" b="1" dirty="0">
              <a:solidFill>
                <a:srgbClr val="008375"/>
              </a:solidFill>
            </a:endParaRPr>
          </a:p>
        </p:txBody>
      </p:sp>
      <p:pic>
        <p:nvPicPr>
          <p:cNvPr id="5" name="Picture 4">
            <a:extLst>
              <a:ext uri="{FF2B5EF4-FFF2-40B4-BE49-F238E27FC236}">
                <a16:creationId xmlns:a16="http://schemas.microsoft.com/office/drawing/2014/main" id="{B6F4E60A-65F3-F4FF-6A18-A9C5EBA8E6B9}"/>
              </a:ext>
            </a:extLst>
          </p:cNvPr>
          <p:cNvPicPr>
            <a:picLocks noChangeAspect="1"/>
          </p:cNvPicPr>
          <p:nvPr/>
        </p:nvPicPr>
        <p:blipFill>
          <a:blip r:embed="rId3"/>
          <a:stretch>
            <a:fillRect/>
          </a:stretch>
        </p:blipFill>
        <p:spPr>
          <a:xfrm>
            <a:off x="2038667" y="1013882"/>
            <a:ext cx="5066665" cy="337777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txBox="1">
            <a:spLocks noGrp="1"/>
          </p:cNvSpPr>
          <p:nvPr>
            <p:ph type="title"/>
          </p:nvPr>
        </p:nvSpPr>
        <p:spPr>
          <a:xfrm>
            <a:off x="0" y="205495"/>
            <a:ext cx="9143999" cy="461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What might a precious liberty refer to?</a:t>
            </a:r>
            <a:endParaRPr sz="2700" b="1" dirty="0"/>
          </a:p>
        </p:txBody>
      </p:sp>
      <p:sp>
        <p:nvSpPr>
          <p:cNvPr id="83" name="Google Shape;83;p17"/>
          <p:cNvSpPr txBox="1">
            <a:spLocks noGrp="1"/>
          </p:cNvSpPr>
          <p:nvPr>
            <p:ph type="body" idx="1"/>
          </p:nvPr>
        </p:nvSpPr>
        <p:spPr>
          <a:xfrm>
            <a:off x="853680" y="969141"/>
            <a:ext cx="1942200" cy="1218000"/>
          </a:xfrm>
          <a:prstGeom prst="rect">
            <a:avLst/>
          </a:prstGeom>
          <a:blipFill>
            <a:blip r:embed="rId3"/>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84" name="Google Shape;84;p17"/>
          <p:cNvSpPr txBox="1">
            <a:spLocks noGrp="1"/>
          </p:cNvSpPr>
          <p:nvPr>
            <p:ph type="body" idx="4294967295"/>
          </p:nvPr>
        </p:nvSpPr>
        <p:spPr>
          <a:xfrm>
            <a:off x="842856" y="2871126"/>
            <a:ext cx="1943100" cy="1219200"/>
          </a:xfrm>
          <a:prstGeom prst="rect">
            <a:avLst/>
          </a:prstGeom>
          <a:blipFill>
            <a:blip r:embed="rId4"/>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85" name="Google Shape;85;p17"/>
          <p:cNvSpPr txBox="1">
            <a:spLocks noGrp="1"/>
          </p:cNvSpPr>
          <p:nvPr>
            <p:ph type="body" idx="4294967295"/>
          </p:nvPr>
        </p:nvSpPr>
        <p:spPr>
          <a:xfrm>
            <a:off x="3478175" y="969141"/>
            <a:ext cx="1941513" cy="1217613"/>
          </a:xfrm>
          <a:prstGeom prst="rect">
            <a:avLst/>
          </a:prstGeom>
          <a:blipFill>
            <a:blip r:embed="rId5"/>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86" name="Google Shape;86;p17"/>
          <p:cNvSpPr txBox="1">
            <a:spLocks noGrp="1"/>
          </p:cNvSpPr>
          <p:nvPr>
            <p:ph type="body" idx="4294967295"/>
          </p:nvPr>
        </p:nvSpPr>
        <p:spPr>
          <a:xfrm>
            <a:off x="3478174" y="2883535"/>
            <a:ext cx="1941513" cy="1219200"/>
          </a:xfrm>
          <a:prstGeom prst="rect">
            <a:avLst/>
          </a:prstGeom>
          <a:blipFill>
            <a:blip r:embed="rId6"/>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87" name="Google Shape;87;p17"/>
          <p:cNvSpPr txBox="1">
            <a:spLocks noGrp="1"/>
          </p:cNvSpPr>
          <p:nvPr>
            <p:ph type="body" idx="4294967295"/>
          </p:nvPr>
        </p:nvSpPr>
        <p:spPr>
          <a:xfrm>
            <a:off x="6101983" y="969140"/>
            <a:ext cx="1943100" cy="1217613"/>
          </a:xfrm>
          <a:prstGeom prst="rect">
            <a:avLst/>
          </a:prstGeom>
          <a:blipFill>
            <a:blip r:embed="rId7"/>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93" name="Google Shape;93;p17"/>
          <p:cNvSpPr txBox="1">
            <a:spLocks noGrp="1"/>
          </p:cNvSpPr>
          <p:nvPr>
            <p:ph type="body" idx="4294967295"/>
          </p:nvPr>
        </p:nvSpPr>
        <p:spPr>
          <a:xfrm>
            <a:off x="6101983" y="2859061"/>
            <a:ext cx="1943100" cy="1217613"/>
          </a:xfrm>
          <a:prstGeom prst="rect">
            <a:avLst/>
          </a:prstGeom>
          <a:blipFill>
            <a:blip r:embed="rId8"/>
            <a:stretch>
              <a:fillRect/>
            </a:stretch>
          </a:blipFill>
          <a:ln w="19050" cap="flat" cmpd="sng">
            <a:solidFill>
              <a:srgbClr val="008375"/>
            </a:solidFill>
            <a:prstDash val="solid"/>
            <a:round/>
            <a:headEnd type="none" w="sm" len="sm"/>
            <a:tailEnd type="none" w="sm" len="sm"/>
          </a:ln>
        </p:spPr>
        <p:txBody>
          <a:bodyPr spcFirstLastPara="1" wrap="square" lIns="91425" tIns="91425" rIns="91425" bIns="91425" anchor="t" anchorCtr="0">
            <a:normAutofit/>
          </a:bodyPr>
          <a:lstStyle/>
          <a:p>
            <a:pPr marL="0" lvl="0" indent="0" algn="ctr" rtl="0">
              <a:spcBef>
                <a:spcPts val="0"/>
              </a:spcBef>
              <a:spcAft>
                <a:spcPts val="1200"/>
              </a:spcAft>
              <a:buNone/>
            </a:pPr>
            <a:endParaRPr dirty="0"/>
          </a:p>
        </p:txBody>
      </p:sp>
      <p:sp>
        <p:nvSpPr>
          <p:cNvPr id="88" name="Google Shape;88;p17"/>
          <p:cNvSpPr txBox="1"/>
          <p:nvPr/>
        </p:nvSpPr>
        <p:spPr>
          <a:xfrm>
            <a:off x="695841" y="2198648"/>
            <a:ext cx="2257877"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assembly</a:t>
            </a:r>
            <a:endParaRPr sz="1600" b="1" dirty="0">
              <a:solidFill>
                <a:schemeClr val="tx2">
                  <a:lumMod val="50000"/>
                  <a:lumOff val="50000"/>
                </a:schemeClr>
              </a:solidFill>
              <a:latin typeface="Trebuchet MS" panose="020B0703020202090204" pitchFamily="34" charset="0"/>
            </a:endParaRPr>
          </a:p>
        </p:txBody>
      </p:sp>
      <p:sp>
        <p:nvSpPr>
          <p:cNvPr id="89" name="Google Shape;89;p17"/>
          <p:cNvSpPr txBox="1"/>
          <p:nvPr/>
        </p:nvSpPr>
        <p:spPr>
          <a:xfrm>
            <a:off x="613056" y="4127219"/>
            <a:ext cx="2402700"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speech</a:t>
            </a:r>
            <a:endParaRPr sz="1600" b="1" dirty="0">
              <a:solidFill>
                <a:schemeClr val="tx2">
                  <a:lumMod val="50000"/>
                  <a:lumOff val="50000"/>
                </a:schemeClr>
              </a:solidFill>
              <a:latin typeface="Trebuchet MS" panose="020B0703020202090204" pitchFamily="34" charset="0"/>
            </a:endParaRPr>
          </a:p>
        </p:txBody>
      </p:sp>
      <p:sp>
        <p:nvSpPr>
          <p:cNvPr id="90" name="Google Shape;90;p17"/>
          <p:cNvSpPr txBox="1"/>
          <p:nvPr/>
        </p:nvSpPr>
        <p:spPr>
          <a:xfrm>
            <a:off x="3289369" y="2190737"/>
            <a:ext cx="2402700"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belief</a:t>
            </a:r>
            <a:endParaRPr sz="1600" b="1" dirty="0">
              <a:solidFill>
                <a:schemeClr val="tx2">
                  <a:lumMod val="50000"/>
                  <a:lumOff val="50000"/>
                </a:schemeClr>
              </a:solidFill>
              <a:latin typeface="Trebuchet MS" panose="020B0703020202090204" pitchFamily="34" charset="0"/>
            </a:endParaRPr>
          </a:p>
        </p:txBody>
      </p:sp>
      <p:sp>
        <p:nvSpPr>
          <p:cNvPr id="91" name="Google Shape;91;p17"/>
          <p:cNvSpPr txBox="1"/>
          <p:nvPr/>
        </p:nvSpPr>
        <p:spPr>
          <a:xfrm>
            <a:off x="3209799" y="4101410"/>
            <a:ext cx="2521200"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movement</a:t>
            </a:r>
            <a:endParaRPr sz="1600" b="1" dirty="0">
              <a:solidFill>
                <a:schemeClr val="tx2">
                  <a:lumMod val="50000"/>
                  <a:lumOff val="50000"/>
                </a:schemeClr>
              </a:solidFill>
              <a:latin typeface="Trebuchet MS" panose="020B0703020202090204" pitchFamily="34" charset="0"/>
            </a:endParaRPr>
          </a:p>
        </p:txBody>
      </p:sp>
      <p:sp>
        <p:nvSpPr>
          <p:cNvPr id="92" name="Google Shape;92;p17"/>
          <p:cNvSpPr txBox="1"/>
          <p:nvPr/>
        </p:nvSpPr>
        <p:spPr>
          <a:xfrm>
            <a:off x="6005233" y="2188488"/>
            <a:ext cx="2136600"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choice</a:t>
            </a:r>
            <a:endParaRPr sz="1600" b="1" dirty="0">
              <a:solidFill>
                <a:schemeClr val="tx2">
                  <a:lumMod val="50000"/>
                  <a:lumOff val="50000"/>
                </a:schemeClr>
              </a:solidFill>
              <a:latin typeface="Trebuchet MS" panose="020B0703020202090204" pitchFamily="34" charset="0"/>
            </a:endParaRPr>
          </a:p>
        </p:txBody>
      </p:sp>
      <p:sp>
        <p:nvSpPr>
          <p:cNvPr id="94" name="Google Shape;94;p17"/>
          <p:cNvSpPr txBox="1"/>
          <p:nvPr/>
        </p:nvSpPr>
        <p:spPr>
          <a:xfrm>
            <a:off x="5730999" y="4100893"/>
            <a:ext cx="2682600" cy="62167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GB" sz="1600" b="1" dirty="0">
                <a:solidFill>
                  <a:schemeClr val="tx2">
                    <a:lumMod val="50000"/>
                    <a:lumOff val="50000"/>
                  </a:schemeClr>
                </a:solidFill>
                <a:latin typeface="Trebuchet MS" panose="020B0703020202090204" pitchFamily="34" charset="0"/>
              </a:rPr>
              <a:t>Freedom of association</a:t>
            </a:r>
            <a:endParaRPr sz="1600" b="1" dirty="0">
              <a:solidFill>
                <a:schemeClr val="tx2">
                  <a:lumMod val="50000"/>
                  <a:lumOff val="50000"/>
                </a:schemeClr>
              </a:solidFill>
              <a:latin typeface="Trebuchet MS" panose="020B070302020209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8"/>
          <p:cNvSpPr txBox="1">
            <a:spLocks noGrp="1"/>
          </p:cNvSpPr>
          <p:nvPr>
            <p:ph type="title"/>
          </p:nvPr>
        </p:nvSpPr>
        <p:spPr>
          <a:xfrm>
            <a:off x="0" y="284120"/>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What is consumer choice?</a:t>
            </a:r>
            <a:endParaRPr sz="2700" b="1" dirty="0"/>
          </a:p>
        </p:txBody>
      </p:sp>
      <p:sp>
        <p:nvSpPr>
          <p:cNvPr id="101" name="Google Shape;101;p18"/>
          <p:cNvSpPr txBox="1">
            <a:spLocks noGrp="1"/>
          </p:cNvSpPr>
          <p:nvPr>
            <p:ph type="body" idx="1"/>
          </p:nvPr>
        </p:nvSpPr>
        <p:spPr>
          <a:xfrm>
            <a:off x="466375" y="1174010"/>
            <a:ext cx="2668800" cy="2423400"/>
          </a:xfrm>
          <a:prstGeom prst="rect">
            <a:avLst/>
          </a:prstGeom>
          <a:blipFill>
            <a:blip r:embed="rId3"/>
            <a:stretch>
              <a:fillRect/>
            </a:stretch>
          </a:blipFill>
          <a:ln w="9525" cap="flat" cmpd="sng">
            <a:solidFill>
              <a:srgbClr val="000000"/>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sp>
        <p:nvSpPr>
          <p:cNvPr id="102" name="Google Shape;102;p18"/>
          <p:cNvSpPr txBox="1">
            <a:spLocks noGrp="1"/>
          </p:cNvSpPr>
          <p:nvPr>
            <p:ph type="body" idx="4294967295"/>
          </p:nvPr>
        </p:nvSpPr>
        <p:spPr>
          <a:xfrm>
            <a:off x="3237706" y="1173298"/>
            <a:ext cx="2668587" cy="2424112"/>
          </a:xfrm>
          <a:prstGeom prst="rect">
            <a:avLst/>
          </a:prstGeom>
          <a:blipFill>
            <a:blip r:embed="rId4"/>
            <a:stretch>
              <a:fillRect/>
            </a:stretch>
          </a:blipFill>
          <a:ln w="9525" cap="flat" cmpd="sng">
            <a:solidFill>
              <a:srgbClr val="000000"/>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sp>
        <p:nvSpPr>
          <p:cNvPr id="103" name="Google Shape;103;p18"/>
          <p:cNvSpPr txBox="1">
            <a:spLocks noGrp="1"/>
          </p:cNvSpPr>
          <p:nvPr>
            <p:ph type="body" idx="4294967295"/>
          </p:nvPr>
        </p:nvSpPr>
        <p:spPr>
          <a:xfrm>
            <a:off x="6008824" y="1188356"/>
            <a:ext cx="2668587" cy="2424112"/>
          </a:xfrm>
          <a:prstGeom prst="rect">
            <a:avLst/>
          </a:prstGeom>
          <a:blipFill>
            <a:blip r:embed="rId5"/>
            <a:stretch>
              <a:fillRect/>
            </a:stretch>
          </a:blipFill>
          <a:ln w="9525" cap="flat" cmpd="sng">
            <a:solidFill>
              <a:srgbClr val="000000"/>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sp>
        <p:nvSpPr>
          <p:cNvPr id="104" name="Google Shape;104;p18"/>
          <p:cNvSpPr txBox="1"/>
          <p:nvPr/>
        </p:nvSpPr>
        <p:spPr>
          <a:xfrm>
            <a:off x="435895" y="3649060"/>
            <a:ext cx="2699280"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chemeClr val="tx2">
                    <a:lumMod val="50000"/>
                    <a:lumOff val="50000"/>
                  </a:schemeClr>
                </a:solidFill>
                <a:latin typeface="Trebuchet MS" panose="020B0703020202090204" pitchFamily="34" charset="0"/>
              </a:rPr>
              <a:t>Choosing to buy fairtrade</a:t>
            </a:r>
            <a:endParaRPr sz="1600" b="1" dirty="0">
              <a:solidFill>
                <a:schemeClr val="tx2">
                  <a:lumMod val="50000"/>
                  <a:lumOff val="50000"/>
                </a:schemeClr>
              </a:solidFill>
              <a:latin typeface="Trebuchet MS" panose="020B0703020202090204" pitchFamily="34" charset="0"/>
            </a:endParaRPr>
          </a:p>
        </p:txBody>
      </p:sp>
      <p:sp>
        <p:nvSpPr>
          <p:cNvPr id="105" name="Google Shape;105;p18"/>
          <p:cNvSpPr txBox="1"/>
          <p:nvPr/>
        </p:nvSpPr>
        <p:spPr>
          <a:xfrm>
            <a:off x="3237706" y="3649060"/>
            <a:ext cx="2668587"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chemeClr val="tx2">
                    <a:lumMod val="50000"/>
                    <a:lumOff val="50000"/>
                  </a:schemeClr>
                </a:solidFill>
                <a:latin typeface="Trebuchet MS" panose="020B0703020202090204" pitchFamily="34" charset="0"/>
              </a:rPr>
              <a:t>Choosing to buy</a:t>
            </a:r>
          </a:p>
          <a:p>
            <a:pPr marL="0" lvl="0" indent="0" algn="ctr" rtl="0">
              <a:spcBef>
                <a:spcPts val="0"/>
              </a:spcBef>
              <a:spcAft>
                <a:spcPts val="0"/>
              </a:spcAft>
              <a:buNone/>
            </a:pPr>
            <a:r>
              <a:rPr lang="en-GB" sz="1600" b="1" dirty="0">
                <a:solidFill>
                  <a:schemeClr val="tx2">
                    <a:lumMod val="50000"/>
                    <a:lumOff val="50000"/>
                  </a:schemeClr>
                </a:solidFill>
                <a:latin typeface="Trebuchet MS" panose="020B0703020202090204" pitchFamily="34" charset="0"/>
              </a:rPr>
              <a:t>second-hand clothes</a:t>
            </a:r>
            <a:endParaRPr sz="1600" b="1" dirty="0">
              <a:solidFill>
                <a:schemeClr val="tx2">
                  <a:lumMod val="50000"/>
                  <a:lumOff val="50000"/>
                </a:schemeClr>
              </a:solidFill>
              <a:latin typeface="Trebuchet MS" panose="020B0703020202090204" pitchFamily="34" charset="0"/>
            </a:endParaRPr>
          </a:p>
        </p:txBody>
      </p:sp>
      <p:sp>
        <p:nvSpPr>
          <p:cNvPr id="106" name="Google Shape;106;p18"/>
          <p:cNvSpPr txBox="1"/>
          <p:nvPr/>
        </p:nvSpPr>
        <p:spPr>
          <a:xfrm>
            <a:off x="6008824" y="3649060"/>
            <a:ext cx="2668587"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chemeClr val="tx2">
                    <a:lumMod val="50000"/>
                    <a:lumOff val="50000"/>
                  </a:schemeClr>
                </a:solidFill>
                <a:latin typeface="Trebuchet MS" panose="020B0703020202090204" pitchFamily="34" charset="0"/>
              </a:rPr>
              <a:t>Choosing NOT to buy something</a:t>
            </a:r>
            <a:endParaRPr sz="1600" b="1" dirty="0">
              <a:solidFill>
                <a:schemeClr val="tx2">
                  <a:lumMod val="50000"/>
                  <a:lumOff val="50000"/>
                </a:schemeClr>
              </a:solidFill>
              <a:latin typeface="Trebuchet MS" panose="020B070302020209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9"/>
          <p:cNvSpPr txBox="1">
            <a:spLocks noGrp="1"/>
          </p:cNvSpPr>
          <p:nvPr>
            <p:ph type="title"/>
          </p:nvPr>
        </p:nvSpPr>
        <p:spPr>
          <a:xfrm>
            <a:off x="0" y="230957"/>
            <a:ext cx="9144000" cy="687335"/>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sz="2700" b="1" dirty="0"/>
              <a:t>Choices happen in both places!</a:t>
            </a:r>
            <a:endParaRPr sz="2700" b="1" dirty="0"/>
          </a:p>
        </p:txBody>
      </p:sp>
      <p:sp>
        <p:nvSpPr>
          <p:cNvPr id="113" name="Google Shape;113;p19"/>
          <p:cNvSpPr txBox="1">
            <a:spLocks noGrp="1"/>
          </p:cNvSpPr>
          <p:nvPr>
            <p:ph type="body" idx="1"/>
          </p:nvPr>
        </p:nvSpPr>
        <p:spPr>
          <a:xfrm>
            <a:off x="443780" y="1020345"/>
            <a:ext cx="4035000" cy="3416400"/>
          </a:xfrm>
          <a:prstGeom prst="rect">
            <a:avLst/>
          </a:prstGeom>
          <a:blipFill>
            <a:blip r:embed="rId3"/>
            <a:stretch>
              <a:fillRect/>
            </a:stretch>
          </a:blipFill>
          <a:ln w="9525" cap="flat" cmpd="sng">
            <a:solidFill>
              <a:srgbClr val="000000"/>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sp>
        <p:nvSpPr>
          <p:cNvPr id="114" name="Google Shape;114;p19"/>
          <p:cNvSpPr txBox="1">
            <a:spLocks noGrp="1"/>
          </p:cNvSpPr>
          <p:nvPr>
            <p:ph type="body" idx="4294967295"/>
          </p:nvPr>
        </p:nvSpPr>
        <p:spPr>
          <a:xfrm>
            <a:off x="4653280" y="1020445"/>
            <a:ext cx="4035425" cy="3416300"/>
          </a:xfrm>
          <a:prstGeom prst="rect">
            <a:avLst/>
          </a:prstGeom>
          <a:blipFill>
            <a:blip r:embed="rId4"/>
            <a:stretch>
              <a:fillRect/>
            </a:stretch>
          </a:blipFill>
          <a:ln w="9525" cap="flat" cmpd="sng">
            <a:solidFill>
              <a:srgbClr val="000000"/>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0"/>
          <p:cNvSpPr txBox="1">
            <a:spLocks noGrp="1"/>
          </p:cNvSpPr>
          <p:nvPr>
            <p:ph type="title"/>
          </p:nvPr>
        </p:nvSpPr>
        <p:spPr>
          <a:xfrm>
            <a:off x="0" y="598240"/>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Case Study: Ethical Veganism </a:t>
            </a:r>
            <a:endParaRPr sz="2700" b="1" strike="sngStrike" dirty="0"/>
          </a:p>
        </p:txBody>
      </p:sp>
      <p:sp>
        <p:nvSpPr>
          <p:cNvPr id="121" name="Google Shape;121;p20"/>
          <p:cNvSpPr txBox="1">
            <a:spLocks noGrp="1"/>
          </p:cNvSpPr>
          <p:nvPr>
            <p:ph type="body" idx="1"/>
          </p:nvPr>
        </p:nvSpPr>
        <p:spPr>
          <a:xfrm>
            <a:off x="701040" y="1426795"/>
            <a:ext cx="7741920" cy="2586405"/>
          </a:xfrm>
          <a:prstGeom prst="rect">
            <a:avLst/>
          </a:prstGeom>
          <a:ln w="9525" cap="flat" cmpd="sng">
            <a:noFill/>
            <a:prstDash val="solid"/>
            <a:round/>
            <a:headEnd type="none" w="sm" len="sm"/>
            <a:tailEnd type="none" w="sm" len="sm"/>
          </a:ln>
        </p:spPr>
        <p:txBody>
          <a:bodyPr spcFirstLastPara="1" wrap="square" lIns="91425" tIns="91425" rIns="91425" bIns="91425" anchor="t" anchorCtr="0">
            <a:normAutofit/>
          </a:bodyPr>
          <a:lstStyle/>
          <a:p>
            <a:pPr marL="0" lvl="0" indent="0" algn="ctr" rtl="0">
              <a:lnSpc>
                <a:spcPct val="100000"/>
              </a:lnSpc>
              <a:spcBef>
                <a:spcPts val="1200"/>
              </a:spcBef>
              <a:spcAft>
                <a:spcPts val="0"/>
              </a:spcAft>
              <a:buNone/>
            </a:pPr>
            <a:r>
              <a:rPr lang="en-GB" sz="1800" b="1" dirty="0">
                <a:solidFill>
                  <a:srgbClr val="008375"/>
                </a:solidFill>
              </a:rPr>
              <a:t>The Vegan Society describes veganism as:</a:t>
            </a:r>
            <a:endParaRPr sz="1800" b="1" dirty="0">
              <a:solidFill>
                <a:srgbClr val="008375"/>
              </a:solidFill>
            </a:endParaRPr>
          </a:p>
          <a:p>
            <a:pPr marL="0" lvl="0" indent="0" algn="ctr" rtl="0">
              <a:lnSpc>
                <a:spcPct val="100000"/>
              </a:lnSpc>
              <a:spcBef>
                <a:spcPts val="1200"/>
              </a:spcBef>
              <a:spcAft>
                <a:spcPts val="1200"/>
              </a:spcAft>
              <a:buNone/>
            </a:pPr>
            <a:r>
              <a:rPr lang="en-GB" sz="1700" i="1" dirty="0">
                <a:solidFill>
                  <a:schemeClr val="tx2">
                    <a:lumMod val="50000"/>
                    <a:lumOff val="50000"/>
                  </a:schemeClr>
                </a:solidFill>
              </a:rPr>
              <a:t>"Veganism is a philosophy and way of living which seeks to exclude—as far as is possible and practicable—all forms of exploitation of, and cruelty to, animals for food, clothing or any other purpose; and by extension, promotes the development and use of animal-free alternatives for the benefit of animals, humans and the environment. In dietary terms it denotes the practice of dispensing with all products derived wholly or partly from animals</a:t>
            </a:r>
            <a:r>
              <a:rPr lang="en-GB" sz="1700" dirty="0">
                <a:solidFill>
                  <a:schemeClr val="tx2">
                    <a:lumMod val="50000"/>
                    <a:lumOff val="50000"/>
                  </a:schemeClr>
                </a:solidFill>
              </a:rPr>
              <a:t>." </a:t>
            </a:r>
            <a:endParaRPr sz="1700" dirty="0">
              <a:solidFill>
                <a:schemeClr val="tx2">
                  <a:lumMod val="50000"/>
                  <a:lumOff val="5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1"/>
          <p:cNvSpPr txBox="1">
            <a:spLocks noGrp="1"/>
          </p:cNvSpPr>
          <p:nvPr>
            <p:ph type="title"/>
          </p:nvPr>
        </p:nvSpPr>
        <p:spPr>
          <a:xfrm>
            <a:off x="0" y="607457"/>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700" b="1" dirty="0"/>
              <a:t>Case Study: Why do people choose veganism?</a:t>
            </a:r>
            <a:endParaRPr sz="2700" b="1" dirty="0"/>
          </a:p>
        </p:txBody>
      </p:sp>
      <p:sp>
        <p:nvSpPr>
          <p:cNvPr id="128" name="Google Shape;128;p21"/>
          <p:cNvSpPr txBox="1">
            <a:spLocks noGrp="1"/>
          </p:cNvSpPr>
          <p:nvPr>
            <p:ph type="body" idx="1"/>
          </p:nvPr>
        </p:nvSpPr>
        <p:spPr>
          <a:xfrm>
            <a:off x="0" y="1238931"/>
            <a:ext cx="9144000" cy="5727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GB" dirty="0">
                <a:solidFill>
                  <a:schemeClr val="tx2">
                    <a:lumMod val="50000"/>
                    <a:lumOff val="50000"/>
                  </a:schemeClr>
                </a:solidFill>
              </a:rPr>
              <a:t>Sort through these cards into the following categories:</a:t>
            </a:r>
            <a:endParaRPr dirty="0">
              <a:solidFill>
                <a:schemeClr val="tx2">
                  <a:lumMod val="50000"/>
                  <a:lumOff val="50000"/>
                </a:schemeClr>
              </a:solidFill>
            </a:endParaRPr>
          </a:p>
        </p:txBody>
      </p:sp>
      <p:sp>
        <p:nvSpPr>
          <p:cNvPr id="129" name="Google Shape;129;p21"/>
          <p:cNvSpPr txBox="1"/>
          <p:nvPr/>
        </p:nvSpPr>
        <p:spPr>
          <a:xfrm>
            <a:off x="526980" y="1857320"/>
            <a:ext cx="18201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b="1" dirty="0">
                <a:solidFill>
                  <a:srgbClr val="008375"/>
                </a:solidFill>
                <a:latin typeface="Trebuchet MS" panose="020B0703020202090204" pitchFamily="34" charset="0"/>
              </a:rPr>
              <a:t>Environment</a:t>
            </a:r>
            <a:endParaRPr b="1" dirty="0">
              <a:solidFill>
                <a:srgbClr val="008375"/>
              </a:solidFill>
              <a:latin typeface="Trebuchet MS" panose="020B0703020202090204" pitchFamily="34" charset="0"/>
            </a:endParaRPr>
          </a:p>
        </p:txBody>
      </p:sp>
      <p:sp>
        <p:nvSpPr>
          <p:cNvPr id="130" name="Google Shape;130;p21"/>
          <p:cNvSpPr txBox="1"/>
          <p:nvPr/>
        </p:nvSpPr>
        <p:spPr>
          <a:xfrm>
            <a:off x="2595671" y="1848586"/>
            <a:ext cx="18201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b="1" dirty="0">
                <a:solidFill>
                  <a:srgbClr val="008375"/>
                </a:solidFill>
                <a:latin typeface="Trebuchet MS" panose="020B0703020202090204" pitchFamily="34" charset="0"/>
              </a:rPr>
              <a:t>Health</a:t>
            </a:r>
            <a:endParaRPr b="1" dirty="0">
              <a:solidFill>
                <a:srgbClr val="008375"/>
              </a:solidFill>
              <a:latin typeface="Trebuchet MS" panose="020B0703020202090204" pitchFamily="34" charset="0"/>
            </a:endParaRPr>
          </a:p>
        </p:txBody>
      </p:sp>
      <p:sp>
        <p:nvSpPr>
          <p:cNvPr id="131" name="Google Shape;131;p21"/>
          <p:cNvSpPr txBox="1"/>
          <p:nvPr/>
        </p:nvSpPr>
        <p:spPr>
          <a:xfrm>
            <a:off x="4674522" y="1848585"/>
            <a:ext cx="18201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b="1" dirty="0">
                <a:solidFill>
                  <a:srgbClr val="008375"/>
                </a:solidFill>
                <a:latin typeface="Trebuchet MS" panose="020B0703020202090204" pitchFamily="34" charset="0"/>
              </a:rPr>
              <a:t>Animal rights</a:t>
            </a:r>
            <a:endParaRPr b="1" dirty="0">
              <a:solidFill>
                <a:srgbClr val="008375"/>
              </a:solidFill>
              <a:latin typeface="Trebuchet MS" panose="020B0703020202090204" pitchFamily="34" charset="0"/>
            </a:endParaRPr>
          </a:p>
        </p:txBody>
      </p:sp>
      <p:sp>
        <p:nvSpPr>
          <p:cNvPr id="137" name="Google Shape;137;p21"/>
          <p:cNvSpPr txBox="1"/>
          <p:nvPr/>
        </p:nvSpPr>
        <p:spPr>
          <a:xfrm>
            <a:off x="6693015" y="1848584"/>
            <a:ext cx="20607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b="1" dirty="0">
                <a:solidFill>
                  <a:srgbClr val="008375"/>
                </a:solidFill>
                <a:latin typeface="Trebuchet MS" panose="020B0703020202090204" pitchFamily="34" charset="0"/>
              </a:rPr>
              <a:t>All encompassing</a:t>
            </a:r>
            <a:endParaRPr b="1" dirty="0">
              <a:solidFill>
                <a:srgbClr val="008375"/>
              </a:solidFill>
              <a:latin typeface="Trebuchet MS" panose="020B0703020202090204" pitchFamily="34" charset="0"/>
            </a:endParaRPr>
          </a:p>
        </p:txBody>
      </p:sp>
      <p:pic>
        <p:nvPicPr>
          <p:cNvPr id="3" name="Picture 2">
            <a:extLst>
              <a:ext uri="{FF2B5EF4-FFF2-40B4-BE49-F238E27FC236}">
                <a16:creationId xmlns:a16="http://schemas.microsoft.com/office/drawing/2014/main" id="{42E437B1-C86A-9685-BF18-452DEDE04BB6}"/>
              </a:ext>
            </a:extLst>
          </p:cNvPr>
          <p:cNvPicPr>
            <a:picLocks noChangeAspect="1"/>
          </p:cNvPicPr>
          <p:nvPr/>
        </p:nvPicPr>
        <p:blipFill>
          <a:blip r:embed="rId3"/>
          <a:stretch>
            <a:fillRect/>
          </a:stretch>
        </p:blipFill>
        <p:spPr>
          <a:xfrm>
            <a:off x="587040" y="2400819"/>
            <a:ext cx="1609558" cy="1609558"/>
          </a:xfrm>
          <a:prstGeom prst="rect">
            <a:avLst/>
          </a:prstGeom>
        </p:spPr>
      </p:pic>
      <p:pic>
        <p:nvPicPr>
          <p:cNvPr id="5" name="Picture 4">
            <a:extLst>
              <a:ext uri="{FF2B5EF4-FFF2-40B4-BE49-F238E27FC236}">
                <a16:creationId xmlns:a16="http://schemas.microsoft.com/office/drawing/2014/main" id="{2E7FB1EA-7AAE-E694-C46D-47D87297DC1E}"/>
              </a:ext>
            </a:extLst>
          </p:cNvPr>
          <p:cNvPicPr>
            <a:picLocks noChangeAspect="1"/>
          </p:cNvPicPr>
          <p:nvPr/>
        </p:nvPicPr>
        <p:blipFill>
          <a:blip r:embed="rId4"/>
          <a:stretch>
            <a:fillRect/>
          </a:stretch>
        </p:blipFill>
        <p:spPr>
          <a:xfrm>
            <a:off x="2700942" y="2400819"/>
            <a:ext cx="1609558" cy="1609558"/>
          </a:xfrm>
          <a:prstGeom prst="rect">
            <a:avLst/>
          </a:prstGeom>
        </p:spPr>
      </p:pic>
      <p:pic>
        <p:nvPicPr>
          <p:cNvPr id="7" name="Picture 6">
            <a:extLst>
              <a:ext uri="{FF2B5EF4-FFF2-40B4-BE49-F238E27FC236}">
                <a16:creationId xmlns:a16="http://schemas.microsoft.com/office/drawing/2014/main" id="{966946F3-0CFB-9782-0075-3942997EB5DE}"/>
              </a:ext>
            </a:extLst>
          </p:cNvPr>
          <p:cNvPicPr>
            <a:picLocks noChangeAspect="1"/>
          </p:cNvPicPr>
          <p:nvPr/>
        </p:nvPicPr>
        <p:blipFill>
          <a:blip r:embed="rId5"/>
          <a:stretch>
            <a:fillRect/>
          </a:stretch>
        </p:blipFill>
        <p:spPr>
          <a:xfrm>
            <a:off x="4814844" y="2400819"/>
            <a:ext cx="1609558" cy="1609558"/>
          </a:xfrm>
          <a:prstGeom prst="rect">
            <a:avLst/>
          </a:prstGeom>
        </p:spPr>
      </p:pic>
      <p:pic>
        <p:nvPicPr>
          <p:cNvPr id="9" name="Picture 8">
            <a:extLst>
              <a:ext uri="{FF2B5EF4-FFF2-40B4-BE49-F238E27FC236}">
                <a16:creationId xmlns:a16="http://schemas.microsoft.com/office/drawing/2014/main" id="{744F1B53-C3F8-849C-87E0-D166D0AEACB2}"/>
              </a:ext>
            </a:extLst>
          </p:cNvPr>
          <p:cNvPicPr>
            <a:picLocks noChangeAspect="1"/>
          </p:cNvPicPr>
          <p:nvPr/>
        </p:nvPicPr>
        <p:blipFill>
          <a:blip r:embed="rId6"/>
          <a:stretch>
            <a:fillRect/>
          </a:stretch>
        </p:blipFill>
        <p:spPr>
          <a:xfrm>
            <a:off x="6928746" y="2400819"/>
            <a:ext cx="1609558" cy="1609558"/>
          </a:xfrm>
          <a:prstGeom prst="rect">
            <a:avLst/>
          </a:prstGeom>
        </p:spPr>
      </p:pic>
    </p:spTree>
  </p:cSld>
  <p:clrMapOvr>
    <a:masterClrMapping/>
  </p:clrMapOvr>
</p:sld>
</file>

<file path=ppt/theme/theme1.xml><?xml version="1.0" encoding="utf-8"?>
<a:theme xmlns:a="http://schemas.openxmlformats.org/drawingml/2006/main" name="SECONDARY">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id="{73FF47D0-0B47-AA4A-B42C-722CDA9E864A}" vid="{079BEC5C-5FB5-1948-B390-20BCA8BF31C5}"/>
    </a:ext>
  </a:extLst>
</a:theme>
</file>

<file path=ppt/theme/theme2.xml><?xml version="1.0" encoding="utf-8"?>
<a:theme xmlns:a="http://schemas.openxmlformats.org/drawingml/2006/main" name="1_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3.xml><?xml version="1.0" encoding="utf-8"?>
<a:theme xmlns:a="http://schemas.openxmlformats.org/drawingml/2006/main" name="TVS Thank You">
  <a:themeElements>
    <a:clrScheme name="The Vegan Society">
      <a:dk1>
        <a:srgbClr val="00837B"/>
      </a:dk1>
      <a:lt1>
        <a:srgbClr val="FFFFFF"/>
      </a:lt1>
      <a:dk2>
        <a:srgbClr val="000000"/>
      </a:dk2>
      <a:lt2>
        <a:srgbClr val="50535A"/>
      </a:lt2>
      <a:accent1>
        <a:srgbClr val="00837B"/>
      </a:accent1>
      <a:accent2>
        <a:srgbClr val="F39800"/>
      </a:accent2>
      <a:accent3>
        <a:srgbClr val="71C3BF"/>
      </a:accent3>
      <a:accent4>
        <a:srgbClr val="F2CD43"/>
      </a:accent4>
      <a:accent5>
        <a:srgbClr val="EA5469"/>
      </a:accent5>
      <a:accent6>
        <a:srgbClr val="0086A8"/>
      </a:accent6>
      <a:hlink>
        <a:srgbClr val="00837B"/>
      </a:hlink>
      <a:folHlink>
        <a:srgbClr val="00837B"/>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A1A65B90-49EB-4DA4-B4B3-25B348937873}" vid="{E4954076-EE9E-4772-A6DC-F81186FC9B6B}"/>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AA76B194B36049A0992C1E1E322FCF" ma:contentTypeVersion="13" ma:contentTypeDescription="Create a new document." ma:contentTypeScope="" ma:versionID="4d61f6f9b860c2d6fab0b4c2c7afe86e">
  <xsd:schema xmlns:xsd="http://www.w3.org/2001/XMLSchema" xmlns:xs="http://www.w3.org/2001/XMLSchema" xmlns:p="http://schemas.microsoft.com/office/2006/metadata/properties" xmlns:ns2="ed1ac2e3-af61-4485-97a2-eb1e99270d43" xmlns:ns3="1508c26a-f186-4d3c-81e4-3b3e04ef4170" targetNamespace="http://schemas.microsoft.com/office/2006/metadata/properties" ma:root="true" ma:fieldsID="a1a91ee5e621bd4f45e2770248764b9a" ns2:_="" ns3:_="">
    <xsd:import namespace="ed1ac2e3-af61-4485-97a2-eb1e99270d43"/>
    <xsd:import namespace="1508c26a-f186-4d3c-81e4-3b3e04ef41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1ac2e3-af61-4485-97a2-eb1e99270d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15f3efd-caf0-4bd3-851a-4a3a729cbd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508c26a-f186-4d3c-81e4-3b3e04ef417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7c0c61f-192c-4563-bc2c-92d1163a79ec}" ma:internalName="TaxCatchAll" ma:showField="CatchAllData" ma:web="1508c26a-f186-4d3c-81e4-3b3e04ef41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508c26a-f186-4d3c-81e4-3b3e04ef4170" xsi:nil="true"/>
    <lcf76f155ced4ddcb4097134ff3c332f xmlns="ed1ac2e3-af61-4485-97a2-eb1e99270d4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7B4A9B-8E8B-40F2-A2C4-7E8290F467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1ac2e3-af61-4485-97a2-eb1e99270d43"/>
    <ds:schemaRef ds:uri="1508c26a-f186-4d3c-81e4-3b3e04ef41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39B386D-93B4-4ED7-9EFA-704F7EB113DF}">
  <ds:schemaRefs>
    <ds:schemaRef ds:uri="1508c26a-f186-4d3c-81e4-3b3e04ef4170"/>
    <ds:schemaRef ds:uri="ed1ac2e3-af61-4485-97a2-eb1e99270d43"/>
    <ds:schemaRef ds:uri="http://schemas.microsoft.com/office/2006/metadata/properties"/>
    <ds:schemaRef ds:uri="http://purl.org/dc/dcmityp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AC10A630-312A-40E1-B05D-4EA2828EB0E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SECONDARY</Template>
  <TotalTime>0</TotalTime>
  <Words>529</Words>
  <Application>Microsoft Office PowerPoint</Application>
  <PresentationFormat>On-screen Show (16:9)</PresentationFormat>
  <Paragraphs>55</Paragraphs>
  <Slides>12</Slides>
  <Notes>12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Arial</vt:lpstr>
      <vt:lpstr>Calibri Light</vt:lpstr>
      <vt:lpstr>Lucida Grande</vt:lpstr>
      <vt:lpstr>Trebuchet MS</vt:lpstr>
      <vt:lpstr>SECONDARY</vt:lpstr>
      <vt:lpstr>1_Secondary Resources</vt:lpstr>
      <vt:lpstr>TVS Thank You</vt:lpstr>
      <vt:lpstr>Our Precious Liberties</vt:lpstr>
      <vt:lpstr>PowerPoint Presentation</vt:lpstr>
      <vt:lpstr>What are we going to learn?</vt:lpstr>
      <vt:lpstr>Where might our precious liberties come from?</vt:lpstr>
      <vt:lpstr>What might a precious liberty refer to?</vt:lpstr>
      <vt:lpstr>What is consumer choice?</vt:lpstr>
      <vt:lpstr>Choices happen in both places!</vt:lpstr>
      <vt:lpstr>Case Study: Ethical Veganism </vt:lpstr>
      <vt:lpstr>Case Study: Why do people choose veganism?</vt:lpstr>
      <vt:lpstr>Let’s discuss, together!</vt:lpstr>
      <vt:lpstr>Gallery Walk: Veganism as a Precious Liberty</vt:lpstr>
      <vt:lpstr>Exit card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Alistair Currie</cp:lastModifiedBy>
  <cp:revision>19</cp:revision>
  <dcterms:modified xsi:type="dcterms:W3CDTF">2026-08-25T10:24:42Z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0x010100EBAA76B194B36049A0992C1E1E322FCF</vt:lpwstr>
  </property>
  <property fmtid="{D5CDD505-2E9C-101B-9397-08002B2CF9AE}" pid="3" name="MediaServiceImageTags">
    <vt:lpwstr/>
  </property>
</Properties>
</file>