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comment1.xml" ContentType="application/vnd.openxmlformats-officedocument.presentationml.comment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4"/>
    <p:sldMasterId id="2147483678" r:id="rId5"/>
    <p:sldMasterId id="2147483696" r:id="rId6"/>
  </p:sldMasterIdLst>
  <p:notesMasterIdLst>
    <p:notesMasterId r:id="rId21"/>
  </p:notesMasterIdLst>
  <p:sldIdLst>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C2EEF4-9A44-7D17-73D7-C69C90AC4206}" name="Laura Diamond" initials="LD" userId="S::laura.diamond@vegansociety.com::6694b8d9-6e36-4653-929e-6d6f2f269f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Issy M" initials="IM" lastIdx="1" clrIdx="0">
    <p:extLst>
      <p:ext uri="{19B8F6BF-5375-455C-9EA6-DF929625EA0E}">
        <p15:presenceInfo xmlns:p15="http://schemas.microsoft.com/office/powerpoint/2012/main" userId="28c602f83265be83" providerId="Windows Live"/>
      </p:ext>
    </p:extLst>
  </p:cmAuthor>
  <p:cmAuthor id="2" name="Lauren Williams" initials="LW" lastIdx="3" clrIdx="1">
    <p:extLst>
      <p:ext uri="{19B8F6BF-5375-455C-9EA6-DF929625EA0E}">
        <p15:presenceInfo xmlns:p15="http://schemas.microsoft.com/office/powerpoint/2012/main" userId="S::Lauren.williams@vegansociety.com::1308cba3-fd11-4f93-9b44-32ee7affee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375"/>
    <a:srgbClr val="E0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AB9D599-5491-476C-A56B-970C7C8D7DAA}">
  <a:tblStyle styleId="{4AB9D599-5491-476C-A56B-970C7C8D7DA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09"/>
    <p:restoredTop sz="94591"/>
  </p:normalViewPr>
  <p:slideViewPr>
    <p:cSldViewPr snapToGrid="0">
      <p:cViewPr varScale="1">
        <p:scale>
          <a:sx n="103" d="100"/>
          <a:sy n="103" d="100"/>
        </p:scale>
        <p:origin x="634" y="77"/>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istair Currie" userId="ad2117e5-f625-45ca-82e2-4df73010ad94" providerId="ADAL" clId="{42CF84E9-8F9B-4E52-9D16-54F37C391A01}"/>
    <pc:docChg chg="modSld">
      <pc:chgData name="Alistair Currie" userId="ad2117e5-f625-45ca-82e2-4df73010ad94" providerId="ADAL" clId="{42CF84E9-8F9B-4E52-9D16-54F37C391A01}" dt="2026-08-25T10:25:45.679" v="1" actId="20577"/>
      <pc:docMkLst>
        <pc:docMk/>
      </pc:docMkLst>
      <pc:sldChg chg="modSp mod">
        <pc:chgData name="Alistair Currie" userId="ad2117e5-f625-45ca-82e2-4df73010ad94" providerId="ADAL" clId="{42CF84E9-8F9B-4E52-9D16-54F37C391A01}" dt="2026-08-25T10:25:45.679" v="1" actId="20577"/>
        <pc:sldMkLst>
          <pc:docMk/>
          <pc:sldMk cId="0" sldId="259"/>
        </pc:sldMkLst>
        <pc:spChg chg="mod">
          <ac:chgData name="Alistair Currie" userId="ad2117e5-f625-45ca-82e2-4df73010ad94" providerId="ADAL" clId="{42CF84E9-8F9B-4E52-9D16-54F37C391A01}" dt="2026-08-25T10:25:45.679" v="1" actId="20577"/>
          <ac:spMkLst>
            <pc:docMk/>
            <pc:sldMk cId="0" sldId="259"/>
            <ac:spMk id="78" creationId="{00000000-0000-0000-0000-000000000000}"/>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2" dt="2026-05-20T18:13:51.698" idx="2">
    <p:pos x="5067" y="787"/>
    <p:text>changed to 'farmland' rather than 'farm land' and added en dashes as needed throughout. [@Laura Diamond]</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assets-learning.parliament.uk/uploads/2020/01/Secondary-Debating-Resource-2.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g3d7fe89ef0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 name="Google Shape;57;g3d7fe89ef0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89260e30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d89260e30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d7fe89ef0f_0_1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3d7fe89ef0f_0_1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Animation, paragraphs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3d7fe89ef0f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 name="Google Shape;142;g3d7fe89ef0f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d7fe89ef0f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d7fe89ef0f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d7fe89ef0f_0_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d7fe89ef0f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Students walk to the side of the room for where they believe after the debate has taken place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g3d7fe89ef0f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 name="Google Shape;63;g3d7fe89ef0f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3d7fe89ef0f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3d7fe89ef0f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3d7fe89ef0f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3d7fe89ef0f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d7fe89ef0f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3d7fe89ef0f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3d7fe89ef0f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3d7fe89ef0f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From </a:t>
            </a:r>
            <a:r>
              <a:rPr lang="en-GB" u="sng">
                <a:solidFill>
                  <a:schemeClr val="hlink"/>
                </a:solidFill>
                <a:hlinkClick r:id="rId3"/>
              </a:rPr>
              <a:t>https://assets-learning.parliament.uk/uploads/2020/01/Secondary-Debating-Resource-2.pdf</a:t>
            </a:r>
            <a:r>
              <a:rPr lang="en-GB"/>
              <a:t>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d7fe89ef0f_0_1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d7fe89ef0f_0_1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Now split the class into opposition or proposition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3d7fe89ef0f_0_1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3d7fe89ef0f_0_1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g3d7fe89ef0f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 name="Google Shape;118;g3d7fe89ef0f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824926636"/>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724785701"/>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443145202"/>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664491614"/>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8021685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481026328"/>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657001296"/>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65432854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smtClean="0"/>
              <a:t>‹#›</a:t>
            </a:fld>
            <a:endParaRPr lang="en-GB"/>
          </a:p>
        </p:txBody>
      </p:sp>
    </p:spTree>
    <p:extLst>
      <p:ext uri="{BB962C8B-B14F-4D97-AF65-F5344CB8AC3E}">
        <p14:creationId xmlns:p14="http://schemas.microsoft.com/office/powerpoint/2010/main" val="1162386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ivider Slide - White">
    <p:bg>
      <p:bgPr>
        <a:solidFill>
          <a:schemeClr val="bg1"/>
        </a:solidFill>
        <a:effectLst/>
      </p:bgPr>
    </p:bg>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83CEFA5D-116C-A5BA-3D20-DCB8E1280E66}"/>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66463351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417358737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Large Paragraph Style">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lnSpc>
                <a:spcPts val="2200"/>
              </a:lnSpc>
              <a:spcAft>
                <a:spcPts val="600"/>
              </a:spcAft>
              <a:defRPr sz="2000"/>
            </a:lvl1pPr>
            <a:lvl2pPr>
              <a:lnSpc>
                <a:spcPts val="1800"/>
              </a:lnSpc>
              <a:spcAft>
                <a:spcPts val="600"/>
              </a:spcAft>
              <a:defRPr sz="1800"/>
            </a:lvl2pPr>
            <a:lvl3pPr>
              <a:lnSpc>
                <a:spcPts val="1800"/>
              </a:lnSpc>
              <a:spcAft>
                <a:spcPts val="600"/>
              </a:spcAft>
              <a:defRPr sz="1800"/>
            </a:lvl3pPr>
            <a:lvl4pPr>
              <a:lnSpc>
                <a:spcPts val="1800"/>
              </a:lnSpc>
              <a:spcAft>
                <a:spcPts val="600"/>
              </a:spcAft>
              <a:defRPr sz="1800"/>
            </a:lvl4pPr>
            <a:lvl5pPr>
              <a:lnSpc>
                <a:spcPts val="1800"/>
              </a:lnSpc>
              <a:spcAft>
                <a:spcPts val="600"/>
              </a:spcAft>
              <a:defRPr sz="18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5A6E1B4A-56DA-ECEE-E3D9-CEFC69A24CD7}"/>
              </a:ext>
            </a:extLst>
          </p:cNvPr>
          <p:cNvSpPr>
            <a:spLocks noGrp="1"/>
          </p:cNvSpPr>
          <p:nvPr>
            <p:ph type="title"/>
          </p:nvPr>
        </p:nvSpPr>
        <p:spPr>
          <a:xfrm>
            <a:off x="404282" y="437535"/>
            <a:ext cx="5393633" cy="641910"/>
          </a:xfrm>
          <a:prstGeom prst="rect">
            <a:avLst/>
          </a:prstGeom>
        </p:spPr>
        <p:txBody>
          <a:bodyPr/>
          <a:lstStyle/>
          <a:p>
            <a:r>
              <a:rPr lang="en-GB"/>
              <a:t>Click to edit Master title style</a:t>
            </a:r>
            <a:endParaRPr lang="en-US" dirty="0"/>
          </a:p>
        </p:txBody>
      </p:sp>
    </p:spTree>
    <p:extLst>
      <p:ext uri="{BB962C8B-B14F-4D97-AF65-F5344CB8AC3E}">
        <p14:creationId xmlns:p14="http://schemas.microsoft.com/office/powerpoint/2010/main" val="3027176316"/>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754989833"/>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310588345"/>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2169053827"/>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1064919770"/>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3368637892"/>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3193941531"/>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1274171118"/>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ext and image slide ">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8" name="Picture Placeholder 7"/>
          <p:cNvSpPr>
            <a:spLocks noGrp="1"/>
          </p:cNvSpPr>
          <p:nvPr>
            <p:ph type="pic" sz="quarter" idx="12"/>
          </p:nvPr>
        </p:nvSpPr>
        <p:spPr>
          <a:xfrm>
            <a:off x="4639981" y="1295399"/>
            <a:ext cx="4124607" cy="3048873"/>
          </a:xfrm>
        </p:spPr>
        <p:txBody>
          <a:bodyPr/>
          <a:lstStyle/>
          <a:p>
            <a:r>
              <a:rPr lang="en-GB"/>
              <a:t>Click icon to add picture</a:t>
            </a:r>
          </a:p>
        </p:txBody>
      </p:sp>
      <p:sp>
        <p:nvSpPr>
          <p:cNvPr id="4" name="Title 3">
            <a:extLst>
              <a:ext uri="{FF2B5EF4-FFF2-40B4-BE49-F238E27FC236}">
                <a16:creationId xmlns:a16="http://schemas.microsoft.com/office/drawing/2014/main" id="{83E621A4-A733-107C-011A-C17F3CCB44B4}"/>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4174851037"/>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mage slide 1">
    <p:bg>
      <p:bgPr>
        <a:solidFill>
          <a:schemeClr val="bg1"/>
        </a:solid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E8150C96-7DE0-F6D8-5236-5ECA06E61B19}"/>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81323035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ext and Chart">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679798"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Chart Placeholder 5"/>
          <p:cNvSpPr>
            <a:spLocks noGrp="1"/>
          </p:cNvSpPr>
          <p:nvPr>
            <p:ph type="chart" sz="quarter" idx="13"/>
          </p:nvPr>
        </p:nvSpPr>
        <p:spPr>
          <a:xfrm>
            <a:off x="4633913" y="1289050"/>
            <a:ext cx="4137025" cy="3049588"/>
          </a:xfrm>
        </p:spPr>
        <p:txBody>
          <a:bodyPr/>
          <a:lstStyle/>
          <a:p>
            <a:r>
              <a:rPr lang="en-GB"/>
              <a:t>Click icon to add chart</a:t>
            </a:r>
          </a:p>
        </p:txBody>
      </p:sp>
      <p:sp>
        <p:nvSpPr>
          <p:cNvPr id="4" name="Title 3">
            <a:extLst>
              <a:ext uri="{FF2B5EF4-FFF2-40B4-BE49-F238E27FC236}">
                <a16:creationId xmlns:a16="http://schemas.microsoft.com/office/drawing/2014/main" id="{B24344FA-6E65-CAE6-A11D-8FEAE2AD99D0}"/>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43415946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Regular Paragraph Style">
    <p:spTree>
      <p:nvGrpSpPr>
        <p:cNvPr id="1" name=""/>
        <p:cNvGrpSpPr/>
        <p:nvPr/>
      </p:nvGrpSpPr>
      <p:grpSpPr>
        <a:xfrm>
          <a:off x="0" y="0"/>
          <a:ext cx="0" cy="0"/>
          <a:chOff x="0" y="0"/>
          <a:chExt cx="0" cy="0"/>
        </a:xfrm>
      </p:grpSpPr>
      <p:sp>
        <p:nvSpPr>
          <p:cNvPr id="2" name="Title 1"/>
          <p:cNvSpPr>
            <a:spLocks noGrp="1"/>
          </p:cNvSpPr>
          <p:nvPr>
            <p:ph type="title"/>
          </p:nvPr>
        </p:nvSpPr>
        <p:spPr>
          <a:xfrm>
            <a:off x="388044" y="383522"/>
            <a:ext cx="5393632" cy="493818"/>
          </a:xfrm>
          <a:prstGeom prst="rect">
            <a:avLst/>
          </a:prstGeom>
        </p:spPr>
        <p:txBody>
          <a:bodyPr/>
          <a:lstStyle/>
          <a:p>
            <a:r>
              <a:rPr lang="en-GB"/>
              <a:t>Click to edit Master title style</a:t>
            </a:r>
          </a:p>
        </p:txBody>
      </p:sp>
      <p:sp>
        <p:nvSpPr>
          <p:cNvPr id="3" name="Content Placeholder 2"/>
          <p:cNvSpPr>
            <a:spLocks noGrp="1"/>
          </p:cNvSpPr>
          <p:nvPr>
            <p:ph idx="1"/>
          </p:nvPr>
        </p:nvSpPr>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16300881"/>
      </p:ext>
    </p:extLst>
  </p:cSld>
  <p:clrMapOvr>
    <a:masterClrMapping/>
  </p:clrMapOvr>
  <p:hf sldNum="0"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Large Chart Slide">
    <p:spTree>
      <p:nvGrpSpPr>
        <p:cNvPr id="1" name=""/>
        <p:cNvGrpSpPr/>
        <p:nvPr/>
      </p:nvGrpSpPr>
      <p:grpSpPr>
        <a:xfrm>
          <a:off x="0" y="0"/>
          <a:ext cx="0" cy="0"/>
          <a:chOff x="0" y="0"/>
          <a:chExt cx="0" cy="0"/>
        </a:xfrm>
      </p:grpSpPr>
      <p:sp>
        <p:nvSpPr>
          <p:cNvPr id="9" name="Chart Placeholder 5"/>
          <p:cNvSpPr>
            <a:spLocks noGrp="1"/>
          </p:cNvSpPr>
          <p:nvPr>
            <p:ph type="chart" sz="quarter" idx="13"/>
          </p:nvPr>
        </p:nvSpPr>
        <p:spPr>
          <a:xfrm>
            <a:off x="377235" y="1251100"/>
            <a:ext cx="8393704" cy="3087538"/>
          </a:xfrm>
        </p:spPr>
        <p:txBody>
          <a:bodyPr/>
          <a:lstStyle/>
          <a:p>
            <a:r>
              <a:rPr lang="en-GB"/>
              <a:t>Click icon to add chart</a:t>
            </a:r>
          </a:p>
        </p:txBody>
      </p:sp>
      <p:sp>
        <p:nvSpPr>
          <p:cNvPr id="3" name="Title 3">
            <a:extLst>
              <a:ext uri="{FF2B5EF4-FFF2-40B4-BE49-F238E27FC236}">
                <a16:creationId xmlns:a16="http://schemas.microsoft.com/office/drawing/2014/main" id="{5BBCF50C-CD5C-138C-CE8D-15D0CCA6FF6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355300575"/>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able Slide">
    <p:spTree>
      <p:nvGrpSpPr>
        <p:cNvPr id="1" name=""/>
        <p:cNvGrpSpPr/>
        <p:nvPr/>
      </p:nvGrpSpPr>
      <p:grpSpPr>
        <a:xfrm>
          <a:off x="0" y="0"/>
          <a:ext cx="0" cy="0"/>
          <a:chOff x="0" y="0"/>
          <a:chExt cx="0" cy="0"/>
        </a:xfrm>
      </p:grpSpPr>
      <p:sp>
        <p:nvSpPr>
          <p:cNvPr id="7" name="Table Placeholder 3"/>
          <p:cNvSpPr>
            <a:spLocks noGrp="1"/>
          </p:cNvSpPr>
          <p:nvPr>
            <p:ph type="tbl" sz="quarter" idx="14"/>
          </p:nvPr>
        </p:nvSpPr>
        <p:spPr>
          <a:xfrm>
            <a:off x="377235" y="1251857"/>
            <a:ext cx="8393704" cy="3174146"/>
          </a:xfrm>
        </p:spPr>
        <p:txBody>
          <a:bodyPr/>
          <a:lstStyle/>
          <a:p>
            <a:r>
              <a:rPr lang="en-GB"/>
              <a:t>Click icon to add table</a:t>
            </a:r>
          </a:p>
        </p:txBody>
      </p:sp>
      <p:sp>
        <p:nvSpPr>
          <p:cNvPr id="4" name="Title 3">
            <a:extLst>
              <a:ext uri="{FF2B5EF4-FFF2-40B4-BE49-F238E27FC236}">
                <a16:creationId xmlns:a16="http://schemas.microsoft.com/office/drawing/2014/main" id="{3D1E0791-A308-7C4D-944A-7C56B429A488}"/>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3736697156"/>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VS Intro Slid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GB"/>
              <a:t>Click to edit Master text styles</a:t>
            </a:r>
          </a:p>
          <a:p>
            <a:pPr lvl="1"/>
            <a:r>
              <a:rPr lang="en-GB"/>
              <a:t>Second level</a:t>
            </a:r>
          </a:p>
        </p:txBody>
      </p:sp>
      <p:sp>
        <p:nvSpPr>
          <p:cNvPr id="5" name="TextBox 4">
            <a:extLst>
              <a:ext uri="{FF2B5EF4-FFF2-40B4-BE49-F238E27FC236}">
                <a16:creationId xmlns:a16="http://schemas.microsoft.com/office/drawing/2014/main" id="{C0C392B6-D5AD-39BD-9DA9-50B7C0785837}"/>
              </a:ext>
            </a:extLst>
          </p:cNvPr>
          <p:cNvSpPr txBox="1"/>
          <p:nvPr/>
        </p:nvSpPr>
        <p:spPr>
          <a:xfrm>
            <a:off x="6934954" y="2390115"/>
            <a:ext cx="184731" cy="369332"/>
          </a:xfrm>
          <a:prstGeom prst="rect">
            <a:avLst/>
          </a:prstGeom>
          <a:noFill/>
        </p:spPr>
        <p:txBody>
          <a:bodyPr wrap="none" rtlCol="0">
            <a:spAutoFit/>
          </a:bodyPr>
          <a:lstStyle/>
          <a:p>
            <a:endParaRPr lang="en-US"/>
          </a:p>
        </p:txBody>
      </p:sp>
      <p:sp>
        <p:nvSpPr>
          <p:cNvPr id="6" name="Title Placeholder 1">
            <a:extLst>
              <a:ext uri="{FF2B5EF4-FFF2-40B4-BE49-F238E27FC236}">
                <a16:creationId xmlns:a16="http://schemas.microsoft.com/office/drawing/2014/main" id="{E4C5BA97-EA64-82B5-7F1E-9197A168A08D}"/>
              </a:ext>
            </a:extLst>
          </p:cNvPr>
          <p:cNvSpPr>
            <a:spLocks noGrp="1"/>
          </p:cNvSpPr>
          <p:nvPr>
            <p:ph type="title"/>
          </p:nvPr>
        </p:nvSpPr>
        <p:spPr>
          <a:xfrm>
            <a:off x="388044" y="441980"/>
            <a:ext cx="5396602" cy="1246495"/>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101003213"/>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reserve="1">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r>
              <a:rPr lang="en-GB"/>
              <a:t>Click to edit Master title style</a:t>
            </a:r>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GB"/>
              <a:t>Click to edit Master text styles</a:t>
            </a: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121066540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reserve="1">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r>
              <a:rPr lang="en-GB"/>
              <a:t>Click to edit Master title style</a:t>
            </a:r>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r>
              <a:rPr lang="en-GB"/>
              <a:t>Click to edit Master subtitle style</a:t>
            </a:r>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extLst>
      <p:ext uri="{BB962C8B-B14F-4D97-AF65-F5344CB8AC3E}">
        <p14:creationId xmlns:p14="http://schemas.microsoft.com/office/powerpoint/2010/main" val="304459954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TVS Thank You 1">
    <p:bg>
      <p:bgPr>
        <a:solidFill>
          <a:srgbClr val="F49800"/>
        </a:solid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165308272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VS Thank You 4">
    <p:bg>
      <p:bgPr>
        <a:solidFill>
          <a:srgbClr val="72C4BF"/>
        </a:solidFill>
        <a:effectLst/>
      </p:bgPr>
    </p:bg>
    <p:spTree>
      <p:nvGrpSpPr>
        <p:cNvPr id="1" name=""/>
        <p:cNvGrpSpPr/>
        <p:nvPr/>
      </p:nvGrpSpPr>
      <p:grpSpPr>
        <a:xfrm>
          <a:off x="0" y="0"/>
          <a:ext cx="0" cy="0"/>
          <a:chOff x="0" y="0"/>
          <a:chExt cx="0" cy="0"/>
        </a:xfrm>
      </p:grpSpPr>
      <p:sp>
        <p:nvSpPr>
          <p:cNvPr id="2" name="Title Placeholder 7">
            <a:extLst>
              <a:ext uri="{FF2B5EF4-FFF2-40B4-BE49-F238E27FC236}">
                <a16:creationId xmlns:a16="http://schemas.microsoft.com/office/drawing/2014/main" id="{001EE063-DE4A-B7BF-F1A8-21C7B015F6E2}"/>
              </a:ext>
            </a:extLst>
          </p:cNvPr>
          <p:cNvSpPr>
            <a:spLocks noGrp="1"/>
          </p:cNvSpPr>
          <p:nvPr>
            <p:ph type="title"/>
          </p:nvPr>
        </p:nvSpPr>
        <p:spPr>
          <a:xfrm>
            <a:off x="388042" y="491893"/>
            <a:ext cx="4672220" cy="993775"/>
          </a:xfrm>
          <a:prstGeom prst="rect">
            <a:avLst/>
          </a:prstGeom>
        </p:spPr>
        <p:txBody>
          <a:bodyPr vert="horz" lIns="91440" tIns="45720" rIns="91440" bIns="45720" rtlCol="0" anchor="ctr">
            <a:normAutofit/>
          </a:bodyPr>
          <a:lstStyle/>
          <a:p>
            <a:r>
              <a:rPr lang="en-GB"/>
              <a:t>Click to edit Master title style</a:t>
            </a:r>
            <a:endParaRPr lang="en-US"/>
          </a:p>
        </p:txBody>
      </p:sp>
    </p:spTree>
    <p:extLst>
      <p:ext uri="{BB962C8B-B14F-4D97-AF65-F5344CB8AC3E}">
        <p14:creationId xmlns:p14="http://schemas.microsoft.com/office/powerpoint/2010/main" val="42835679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TVS Thank You 5">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Placeholder 7">
            <a:extLst>
              <a:ext uri="{FF2B5EF4-FFF2-40B4-BE49-F238E27FC236}">
                <a16:creationId xmlns:a16="http://schemas.microsoft.com/office/drawing/2014/main" id="{09FBF025-2B1A-E30C-A846-4D9690925383}"/>
              </a:ext>
            </a:extLst>
          </p:cNvPr>
          <p:cNvSpPr>
            <a:spLocks noGrp="1"/>
          </p:cNvSpPr>
          <p:nvPr>
            <p:ph type="title"/>
          </p:nvPr>
        </p:nvSpPr>
        <p:spPr>
          <a:xfrm>
            <a:off x="0" y="491893"/>
            <a:ext cx="9144000" cy="3601136"/>
          </a:xfrm>
          <a:prstGeom prst="rect">
            <a:avLst/>
          </a:prstGeom>
        </p:spPr>
        <p:txBody>
          <a:bodyPr vert="horz" lIns="91440" tIns="45720" rIns="91440" bIns="45720" rtlCol="0" anchor="ctr">
            <a:normAutofit/>
          </a:bodyPr>
          <a:lstStyle/>
          <a:p>
            <a:r>
              <a:rPr lang="en-GB"/>
              <a:t>Click to edit Master title style</a:t>
            </a:r>
            <a:endParaRPr lang="en-US" dirty="0"/>
          </a:p>
        </p:txBody>
      </p:sp>
    </p:spTree>
    <p:extLst>
      <p:ext uri="{BB962C8B-B14F-4D97-AF65-F5344CB8AC3E}">
        <p14:creationId xmlns:p14="http://schemas.microsoft.com/office/powerpoint/2010/main" val="3403548393"/>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Content Placeholder 2"/>
          <p:cNvSpPr>
            <a:spLocks noGrp="1"/>
          </p:cNvSpPr>
          <p:nvPr>
            <p:ph idx="12"/>
          </p:nvPr>
        </p:nvSpPr>
        <p:spPr>
          <a:xfrm>
            <a:off x="4034642"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305136551"/>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hoto Slid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person feeding pigs in a pen&#10;&#10;AI-generated content may be incorrect.">
            <a:extLst>
              <a:ext uri="{FF2B5EF4-FFF2-40B4-BE49-F238E27FC236}">
                <a16:creationId xmlns:a16="http://schemas.microsoft.com/office/drawing/2014/main" id="{98AD3E13-CA38-6253-3586-F1B2178120EC}"/>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flipH="1">
            <a:off x="4023359" y="1256734"/>
            <a:ext cx="4386347" cy="2467321"/>
          </a:xfrm>
          <a:prstGeom prst="rect">
            <a:avLst/>
          </a:prstGeom>
        </p:spPr>
      </p:pic>
    </p:spTree>
    <p:extLst>
      <p:ext uri="{BB962C8B-B14F-4D97-AF65-F5344CB8AC3E}">
        <p14:creationId xmlns:p14="http://schemas.microsoft.com/office/powerpoint/2010/main" val="1848951070"/>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Photo Slide 2">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group of goats with carrots in their mouth&#10;&#10;AI-generated content may be incorrect.">
            <a:extLst>
              <a:ext uri="{FF2B5EF4-FFF2-40B4-BE49-F238E27FC236}">
                <a16:creationId xmlns:a16="http://schemas.microsoft.com/office/drawing/2014/main" id="{B3F515FB-3B15-0184-A737-62ACC233CF8C}"/>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290377" y="1256734"/>
            <a:ext cx="4002724" cy="2664312"/>
          </a:xfrm>
          <a:prstGeom prst="rect">
            <a:avLst/>
          </a:prstGeom>
        </p:spPr>
      </p:pic>
    </p:spTree>
    <p:extLst>
      <p:ext uri="{BB962C8B-B14F-4D97-AF65-F5344CB8AC3E}">
        <p14:creationId xmlns:p14="http://schemas.microsoft.com/office/powerpoint/2010/main" val="38032229"/>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Photo Slide 3">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2" name="Picture 1" descr="A cow sticking its tongue out&#10;&#10;AI-generated content may be incorrect.">
            <a:extLst>
              <a:ext uri="{FF2B5EF4-FFF2-40B4-BE49-F238E27FC236}">
                <a16:creationId xmlns:a16="http://schemas.microsoft.com/office/drawing/2014/main" id="{C16153C2-6BF9-CC1B-4D0F-15D400D683E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419600" y="1256734"/>
            <a:ext cx="4129615" cy="2751698"/>
          </a:xfrm>
          <a:prstGeom prst="rect">
            <a:avLst/>
          </a:prstGeom>
        </p:spPr>
      </p:pic>
    </p:spTree>
    <p:extLst>
      <p:ext uri="{BB962C8B-B14F-4D97-AF65-F5344CB8AC3E}">
        <p14:creationId xmlns:p14="http://schemas.microsoft.com/office/powerpoint/2010/main" val="1366318495"/>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4_2 text box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3390586" cy="3062391"/>
          </a:xfrm>
        </p:spPr>
        <p:txBody>
          <a:bodyPr/>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4E6969B4-1C37-62F0-8268-9BF62581A475}"/>
              </a:ext>
            </a:extLst>
          </p:cNvPr>
          <p:cNvSpPr>
            <a:spLocks noGrp="1"/>
          </p:cNvSpPr>
          <p:nvPr>
            <p:ph type="title"/>
          </p:nvPr>
        </p:nvSpPr>
        <p:spPr>
          <a:xfrm>
            <a:off x="388042" y="468434"/>
            <a:ext cx="5393633" cy="641910"/>
          </a:xfrm>
          <a:prstGeom prst="rect">
            <a:avLst/>
          </a:prstGeom>
        </p:spPr>
        <p:txBody>
          <a:bodyPr/>
          <a:lstStyle/>
          <a:p>
            <a:r>
              <a:rPr lang="en-GB"/>
              <a:t>Click to edit Master title style</a:t>
            </a:r>
            <a:endParaRPr lang="en-US"/>
          </a:p>
        </p:txBody>
      </p:sp>
      <p:pic>
        <p:nvPicPr>
          <p:cNvPr id="5" name="Picture 4" descr="A donkey leaning on a fence&#10;&#10;AI-generated content may be incorrect.">
            <a:extLst>
              <a:ext uri="{FF2B5EF4-FFF2-40B4-BE49-F238E27FC236}">
                <a16:creationId xmlns:a16="http://schemas.microsoft.com/office/drawing/2014/main" id="{950FCA91-91EA-3922-BEED-301D6EB13E4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5377946" y="1256734"/>
            <a:ext cx="1967129" cy="2953512"/>
          </a:xfrm>
          <a:prstGeom prst="rect">
            <a:avLst/>
          </a:prstGeom>
        </p:spPr>
      </p:pic>
    </p:spTree>
    <p:extLst>
      <p:ext uri="{BB962C8B-B14F-4D97-AF65-F5344CB8AC3E}">
        <p14:creationId xmlns:p14="http://schemas.microsoft.com/office/powerpoint/2010/main" val="736964602"/>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lumn text slide">
    <p:spTree>
      <p:nvGrpSpPr>
        <p:cNvPr id="1" name=""/>
        <p:cNvGrpSpPr/>
        <p:nvPr/>
      </p:nvGrpSpPr>
      <p:grpSpPr>
        <a:xfrm>
          <a:off x="0" y="0"/>
          <a:ext cx="0" cy="0"/>
          <a:chOff x="0" y="0"/>
          <a:chExt cx="0" cy="0"/>
        </a:xfrm>
      </p:grpSpPr>
      <p:sp>
        <p:nvSpPr>
          <p:cNvPr id="3" name="Content Placeholder 2"/>
          <p:cNvSpPr>
            <a:spLocks noGrp="1"/>
          </p:cNvSpPr>
          <p:nvPr>
            <p:ph idx="1"/>
          </p:nvPr>
        </p:nvSpPr>
        <p:spPr>
          <a:xfrm>
            <a:off x="375470" y="1256734"/>
            <a:ext cx="7047716" cy="3062391"/>
          </a:xfrm>
        </p:spPr>
        <p:txBody>
          <a:bodyPr numCol="2" spcCol="288000"/>
          <a:lstStyle>
            <a:lvl2pPr>
              <a:lnSpc>
                <a:spcPts val="1600"/>
              </a:lnSpc>
              <a:defRPr/>
            </a:lvl2pPr>
            <a:lvl3pPr>
              <a:lnSpc>
                <a:spcPts val="1600"/>
              </a:lnSpc>
              <a:defRPr/>
            </a:lvl3pPr>
            <a:lvl4pPr>
              <a:lnSpc>
                <a:spcPts val="1600"/>
              </a:lnSpc>
              <a:defRPr/>
            </a:lvl4pPr>
            <a:lvl5pPr>
              <a:lnSpc>
                <a:spcPts val="1600"/>
              </a:lnSpc>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itle 3">
            <a:extLst>
              <a:ext uri="{FF2B5EF4-FFF2-40B4-BE49-F238E27FC236}">
                <a16:creationId xmlns:a16="http://schemas.microsoft.com/office/drawing/2014/main" id="{699663D1-D04C-A14C-FA41-81AB72EDB033}"/>
              </a:ext>
            </a:extLst>
          </p:cNvPr>
          <p:cNvSpPr>
            <a:spLocks noGrp="1"/>
          </p:cNvSpPr>
          <p:nvPr>
            <p:ph type="title"/>
          </p:nvPr>
        </p:nvSpPr>
        <p:spPr>
          <a:xfrm>
            <a:off x="388042" y="473154"/>
            <a:ext cx="5393633" cy="641910"/>
          </a:xfrm>
          <a:prstGeom prst="rect">
            <a:avLst/>
          </a:prstGeom>
        </p:spPr>
        <p:txBody>
          <a:bodyPr/>
          <a:lstStyle/>
          <a:p>
            <a:r>
              <a:rPr lang="en-GB"/>
              <a:t>Click to edit Master title style</a:t>
            </a:r>
            <a:endParaRPr lang="en-US"/>
          </a:p>
        </p:txBody>
      </p:sp>
    </p:spTree>
    <p:extLst>
      <p:ext uri="{BB962C8B-B14F-4D97-AF65-F5344CB8AC3E}">
        <p14:creationId xmlns:p14="http://schemas.microsoft.com/office/powerpoint/2010/main" val="2591943829"/>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theme" Target="../theme/theme2.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image" Target="../media/image8.emf"/><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image" Target="../media/image7.png"/><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37.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image" Target="../media/image8.emf"/><Relationship Id="rId5" Type="http://schemas.openxmlformats.org/officeDocument/2006/relationships/image" Target="../media/image9.pn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B5DD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rgbClr val="028375"/>
                </a:solidFill>
                <a:latin typeface="Trebuchet MS" panose="020B0703020202090204" pitchFamily="34" charset="0"/>
                <a:ea typeface="+mn-ea"/>
                <a:cs typeface="Calibri"/>
              </a:rPr>
              <a:t>©</a:t>
            </a:r>
            <a:r>
              <a:rPr lang="en-GB" sz="600" b="0" i="0" u="none" strike="noStrike" kern="1200" baseline="0" dirty="0" err="1">
                <a:solidFill>
                  <a:srgbClr val="028375"/>
                </a:solidFill>
                <a:latin typeface="Trebuchet MS" panose="020B0703020202090204" pitchFamily="34" charset="0"/>
                <a:ea typeface="+mn-ea"/>
                <a:cs typeface="Calibri"/>
              </a:rPr>
              <a:t>TheVeganSociety</a:t>
            </a:r>
            <a:r>
              <a:rPr lang="en-GB" sz="600" b="0" i="0" u="none" strike="noStrike" kern="1200" baseline="0" dirty="0">
                <a:solidFill>
                  <a:srgbClr val="028375"/>
                </a:solidFill>
                <a:latin typeface="Trebuchet MS" panose="020B0703020202090204" pitchFamily="34" charset="0"/>
                <a:ea typeface="+mn-ea"/>
                <a:cs typeface="Calibri"/>
              </a:rPr>
              <a:t>. </a:t>
            </a:r>
            <a:r>
              <a:rPr lang="en-GB" sz="400" i="1" kern="1200" dirty="0">
                <a:solidFill>
                  <a:srgbClr val="008375"/>
                </a:solidFill>
                <a:effectLst/>
                <a:latin typeface="+mn-lt"/>
                <a:ea typeface="+mn-ea"/>
                <a:cs typeface="+mn-cs"/>
              </a:rPr>
              <a:t>Registered Charity No. 279228 (England and Wales) and SC049495 (Scotland).</a:t>
            </a:r>
            <a:endParaRPr lang="en-GB" sz="400" kern="1200" dirty="0">
              <a:solidFill>
                <a:srgbClr val="008375"/>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pic>
        <p:nvPicPr>
          <p:cNvPr id="14" name="Picture 13">
            <a:extLst>
              <a:ext uri="{FF2B5EF4-FFF2-40B4-BE49-F238E27FC236}">
                <a16:creationId xmlns:a16="http://schemas.microsoft.com/office/drawing/2014/main" id="{A4D2D8B6-A917-2C75-FE35-6938C3624BB5}"/>
              </a:ext>
            </a:extLst>
          </p:cNvPr>
          <p:cNvPicPr>
            <a:picLocks noChangeAspect="1"/>
          </p:cNvPicPr>
          <p:nvPr/>
        </p:nvPicPr>
        <p:blipFill>
          <a:blip r:embed="rId20"/>
          <a:stretch>
            <a:fillRect/>
          </a:stretch>
        </p:blipFill>
        <p:spPr>
          <a:xfrm>
            <a:off x="7983711" y="4759099"/>
            <a:ext cx="1030817" cy="353593"/>
          </a:xfrm>
          <a:prstGeom prst="rect">
            <a:avLst/>
          </a:prstGeom>
        </p:spPr>
      </p:pic>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spTree>
    <p:extLst>
      <p:ext uri="{BB962C8B-B14F-4D97-AF65-F5344CB8AC3E}">
        <p14:creationId xmlns:p14="http://schemas.microsoft.com/office/powerpoint/2010/main" val="335420370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9">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EAE3063-2DC7-1E04-1665-FD54E7434977}"/>
              </a:ext>
            </a:extLst>
          </p:cNvPr>
          <p:cNvSpPr/>
          <p:nvPr/>
        </p:nvSpPr>
        <p:spPr>
          <a:xfrm>
            <a:off x="-9828" y="4701520"/>
            <a:ext cx="9153827" cy="441980"/>
          </a:xfrm>
          <a:prstGeom prst="rect">
            <a:avLst/>
          </a:prstGeom>
          <a:solidFill>
            <a:srgbClr val="00837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3" name="Text Placeholder 2"/>
          <p:cNvSpPr>
            <a:spLocks noGrp="1"/>
          </p:cNvSpPr>
          <p:nvPr>
            <p:ph type="body" idx="1"/>
          </p:nvPr>
        </p:nvSpPr>
        <p:spPr>
          <a:xfrm>
            <a:off x="404282" y="1322619"/>
            <a:ext cx="5232745" cy="3062391"/>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9" name="Rectangle 8"/>
          <p:cNvSpPr/>
          <p:nvPr/>
        </p:nvSpPr>
        <p:spPr>
          <a:xfrm>
            <a:off x="388041" y="4884298"/>
            <a:ext cx="7129459" cy="184666"/>
          </a:xfrm>
          <a:prstGeom prst="rect">
            <a:avLst/>
          </a:prstGeom>
        </p:spPr>
        <p:txBody>
          <a:bodyPr wrap="square" lIns="0" tIns="0" rIns="0" bIns="0" anchor="ct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600" b="0" i="0" u="none" strike="noStrike" kern="1200" baseline="0" dirty="0">
                <a:solidFill>
                  <a:schemeClr val="bg1"/>
                </a:solidFill>
                <a:latin typeface="Trebuchet MS" panose="020B0703020202090204" pitchFamily="34" charset="0"/>
                <a:ea typeface="+mn-ea"/>
                <a:cs typeface="Calibri"/>
              </a:rPr>
              <a:t>©</a:t>
            </a:r>
            <a:r>
              <a:rPr lang="en-GB" sz="600" b="0" i="0" u="none" strike="noStrike" kern="1200" baseline="0" dirty="0" err="1">
                <a:solidFill>
                  <a:schemeClr val="bg1"/>
                </a:solidFill>
                <a:latin typeface="Trebuchet MS" panose="020B0703020202090204" pitchFamily="34" charset="0"/>
                <a:ea typeface="+mn-ea"/>
                <a:cs typeface="Calibri"/>
              </a:rPr>
              <a:t>TheVeganSociety</a:t>
            </a:r>
            <a:r>
              <a:rPr lang="en-GB" sz="600" b="0" i="0" u="none" strike="noStrike" kern="1200" baseline="0" dirty="0">
                <a:solidFill>
                  <a:schemeClr val="bg1"/>
                </a:solidFill>
                <a:latin typeface="Trebuchet MS" panose="020B0703020202090204" pitchFamily="34" charset="0"/>
                <a:ea typeface="+mn-ea"/>
                <a:cs typeface="Calibri"/>
              </a:rPr>
              <a:t>. </a:t>
            </a:r>
            <a:r>
              <a:rPr lang="en-GB" sz="400" i="1" kern="1200" dirty="0">
                <a:solidFill>
                  <a:schemeClr val="bg1"/>
                </a:solidFill>
                <a:effectLst/>
                <a:latin typeface="+mn-lt"/>
                <a:ea typeface="+mn-ea"/>
                <a:cs typeface="+mn-cs"/>
              </a:rPr>
              <a:t>Registered Charity No. 279228 (England and Wales) and SC049495 (Scotland).</a:t>
            </a:r>
            <a:endParaRPr lang="en-GB" sz="400" kern="1200" dirty="0">
              <a:solidFill>
                <a:schemeClr val="bg1"/>
              </a:solidFill>
              <a:effectLst/>
              <a:latin typeface="+mn-lt"/>
              <a:ea typeface="+mn-ea"/>
              <a:cs typeface="+mn-cs"/>
            </a:endParaRPr>
          </a:p>
          <a:p>
            <a:pPr rtl="0"/>
            <a:endParaRPr lang="en-GB" sz="600" b="0" i="0" u="none" strike="noStrike" kern="1200" baseline="0" dirty="0">
              <a:solidFill>
                <a:srgbClr val="028375"/>
              </a:solidFill>
              <a:latin typeface="Trebuchet MS" panose="020B0703020202090204" pitchFamily="34" charset="0"/>
              <a:ea typeface="+mn-ea"/>
              <a:cs typeface="Calibri"/>
            </a:endParaRPr>
          </a:p>
        </p:txBody>
      </p:sp>
      <p:sp>
        <p:nvSpPr>
          <p:cNvPr id="17" name="Title Placeholder 1">
            <a:extLst>
              <a:ext uri="{FF2B5EF4-FFF2-40B4-BE49-F238E27FC236}">
                <a16:creationId xmlns:a16="http://schemas.microsoft.com/office/drawing/2014/main" id="{7EEEDF8B-C08B-55FC-3031-77ADEDDEC5F3}"/>
              </a:ext>
            </a:extLst>
          </p:cNvPr>
          <p:cNvSpPr>
            <a:spLocks noGrp="1"/>
          </p:cNvSpPr>
          <p:nvPr>
            <p:ph type="title"/>
          </p:nvPr>
        </p:nvSpPr>
        <p:spPr>
          <a:xfrm>
            <a:off x="388044" y="441980"/>
            <a:ext cx="5396602" cy="880639"/>
          </a:xfrm>
          <a:prstGeom prst="rect">
            <a:avLst/>
          </a:prstGeom>
        </p:spPr>
        <p:txBody>
          <a:bodyPr vert="horz" wrap="square" lIns="0" tIns="0" rIns="0" bIns="0" rtlCol="0" anchor="t">
            <a:noAutofit/>
          </a:bodyPr>
          <a:lstStyle/>
          <a:p>
            <a:r>
              <a:rPr lang="en-GB"/>
              <a:t>Click to edit Master title style</a:t>
            </a:r>
          </a:p>
        </p:txBody>
      </p:sp>
      <p:pic>
        <p:nvPicPr>
          <p:cNvPr id="2" name="Picture 1">
            <a:extLst>
              <a:ext uri="{FF2B5EF4-FFF2-40B4-BE49-F238E27FC236}">
                <a16:creationId xmlns:a16="http://schemas.microsoft.com/office/drawing/2014/main" id="{3D3921C6-A887-00F0-3E42-75ED6F8B8DC7}"/>
              </a:ext>
            </a:extLst>
          </p:cNvPr>
          <p:cNvPicPr>
            <a:picLocks noChangeAspect="1"/>
          </p:cNvPicPr>
          <p:nvPr/>
        </p:nvPicPr>
        <p:blipFill>
          <a:blip r:embed="rId20"/>
          <a:stretch>
            <a:fillRect/>
          </a:stretch>
        </p:blipFill>
        <p:spPr>
          <a:xfrm>
            <a:off x="7983711" y="4759227"/>
            <a:ext cx="1032437" cy="353465"/>
          </a:xfrm>
          <a:prstGeom prst="rect">
            <a:avLst/>
          </a:prstGeom>
        </p:spPr>
      </p:pic>
    </p:spTree>
    <p:extLst>
      <p:ext uri="{BB962C8B-B14F-4D97-AF65-F5344CB8AC3E}">
        <p14:creationId xmlns:p14="http://schemas.microsoft.com/office/powerpoint/2010/main" val="321960710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hf sldNum="0" hdr="0" ftr="0" dt="0"/>
  <p:txStyles>
    <p:titleStyle>
      <a:lvl1pPr algn="l" defTabSz="457200" rtl="0" eaLnBrk="1" latinLnBrk="0" hangingPunct="1">
        <a:lnSpc>
          <a:spcPts val="3400"/>
        </a:lnSpc>
        <a:spcBef>
          <a:spcPct val="0"/>
        </a:spcBef>
        <a:buNone/>
        <a:defRPr sz="3200" kern="1200" spc="-50">
          <a:solidFill>
            <a:srgbClr val="028375"/>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600"/>
        </a:spcBef>
        <a:spcAft>
          <a:spcPts val="600"/>
        </a:spcAft>
        <a:buFont typeface="Arial"/>
        <a:buNone/>
        <a:defRPr sz="1600" kern="1200" spc="-20">
          <a:solidFill>
            <a:srgbClr val="028375"/>
          </a:solidFill>
          <a:latin typeface="Trebuchet MS" panose="020B0703020202090204" pitchFamily="34" charset="0"/>
          <a:ea typeface="+mn-ea"/>
          <a:cs typeface="Calibri"/>
        </a:defRPr>
      </a:lvl1pPr>
      <a:lvl2pPr marL="0" indent="0" algn="l" defTabSz="457200" rtl="0" eaLnBrk="1" latinLnBrk="0" hangingPunct="1">
        <a:lnSpc>
          <a:spcPts val="1600"/>
        </a:lnSpc>
        <a:spcBef>
          <a:spcPts val="0"/>
        </a:spcBef>
        <a:spcAft>
          <a:spcPts val="600"/>
        </a:spcAft>
        <a:buFont typeface="Arial"/>
        <a:buNone/>
        <a:defRPr sz="1400" kern="1200" spc="-20">
          <a:solidFill>
            <a:srgbClr val="028375"/>
          </a:solidFill>
          <a:latin typeface="Trebuchet MS" panose="020B0703020202090204" pitchFamily="34" charset="0"/>
          <a:ea typeface="+mn-ea"/>
          <a:cs typeface="+mn-cs"/>
        </a:defRPr>
      </a:lvl2pPr>
      <a:lvl3pPr marL="233363" indent="-233363" algn="l" defTabSz="457200"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3pPr>
      <a:lvl4pPr marL="473075" indent="-228600" algn="l" defTabSz="541338" rtl="0" eaLnBrk="1" latinLnBrk="0" hangingPunct="1">
        <a:lnSpc>
          <a:spcPts val="1600"/>
        </a:lnSpc>
        <a:spcBef>
          <a:spcPts val="0"/>
        </a:spcBef>
        <a:spcAft>
          <a:spcPts val="600"/>
        </a:spcAft>
        <a:buFont typeface="Lucida Grande"/>
        <a:buChar char="–"/>
        <a:tabLst/>
        <a:defRPr sz="1400" kern="1200" spc="-20">
          <a:solidFill>
            <a:srgbClr val="028375"/>
          </a:solidFill>
          <a:latin typeface="Trebuchet MS" panose="020B0703020202090204" pitchFamily="34" charset="0"/>
          <a:ea typeface="+mn-ea"/>
          <a:cs typeface="+mn-cs"/>
        </a:defRPr>
      </a:lvl4pPr>
      <a:lvl5pPr marL="692150" indent="-230188" algn="l" defTabSz="457200" rtl="0" eaLnBrk="1" latinLnBrk="0" hangingPunct="1">
        <a:lnSpc>
          <a:spcPts val="1600"/>
        </a:lnSpc>
        <a:spcBef>
          <a:spcPts val="0"/>
        </a:spcBef>
        <a:spcAft>
          <a:spcPts val="600"/>
        </a:spcAft>
        <a:buFont typeface="Lucida Grande"/>
        <a:buChar char="–"/>
        <a:defRPr sz="1400" kern="1200" spc="-20">
          <a:solidFill>
            <a:srgbClr val="028375"/>
          </a:solidFill>
          <a:latin typeface="Trebuchet MS" panose="020B070302020209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6E9CBC7-55BC-A5F6-7482-DD59FE70DABA}"/>
              </a:ext>
            </a:extLst>
          </p:cNvPr>
          <p:cNvSpPr/>
          <p:nvPr/>
        </p:nvSpPr>
        <p:spPr>
          <a:xfrm>
            <a:off x="257412" y="4901191"/>
            <a:ext cx="6393227" cy="92333"/>
          </a:xfrm>
          <a:prstGeom prst="rect">
            <a:avLst/>
          </a:prstGeom>
        </p:spPr>
        <p:txBody>
          <a:bodyPr wrap="square" lIns="0" tIns="0" rIns="0" bIns="0" anchor="ctr">
            <a:spAutoFit/>
          </a:bodyPr>
          <a:lstStyle/>
          <a:p>
            <a:pPr rtl="0"/>
            <a:r>
              <a:rPr lang="en-GB" sz="600" b="0" i="0" u="none" strike="noStrike" kern="1200" baseline="0" dirty="0">
                <a:solidFill>
                  <a:schemeClr val="tx1"/>
                </a:solidFill>
                <a:latin typeface="Trebuchet MS" panose="020B0703020202090204" pitchFamily="34" charset="0"/>
                <a:ea typeface="+mn-ea"/>
                <a:cs typeface="Calibri"/>
              </a:rPr>
              <a:t>©</a:t>
            </a:r>
            <a:r>
              <a:rPr lang="en-GB" sz="600" b="0" i="0" u="none" strike="noStrike" kern="1200" baseline="0" dirty="0" err="1">
                <a:solidFill>
                  <a:schemeClr val="tx1"/>
                </a:solidFill>
                <a:latin typeface="Trebuchet MS" panose="020B0703020202090204" pitchFamily="34" charset="0"/>
                <a:ea typeface="+mn-ea"/>
                <a:cs typeface="Calibri"/>
              </a:rPr>
              <a:t>TheVeganSociety</a:t>
            </a:r>
            <a:r>
              <a:rPr lang="en-GB" sz="600" b="0" i="0" u="none" strike="noStrike" kern="1200" baseline="0" dirty="0">
                <a:solidFill>
                  <a:schemeClr val="tx1"/>
                </a:solidFill>
                <a:latin typeface="Trebuchet MS" panose="020B0703020202090204" pitchFamily="34" charset="0"/>
                <a:ea typeface="+mn-ea"/>
                <a:cs typeface="Calibri"/>
              </a:rPr>
              <a:t> </a:t>
            </a:r>
            <a:r>
              <a:rPr lang="en-GB" sz="500" i="1" kern="1200" dirty="0">
                <a:solidFill>
                  <a:schemeClr val="tx1"/>
                </a:solidFill>
                <a:effectLst/>
                <a:latin typeface="+mn-lt"/>
                <a:ea typeface="+mn-ea"/>
                <a:cs typeface="+mn-cs"/>
              </a:rPr>
              <a:t>Registered Charity No. 279228 (England and Wales) and SC049495 (Scotland).</a:t>
            </a:r>
            <a:endParaRPr lang="en-GB" sz="600" b="0" i="0" u="none" strike="noStrike" kern="1200" baseline="0" dirty="0">
              <a:solidFill>
                <a:schemeClr val="tx1"/>
              </a:solidFill>
              <a:latin typeface="Trebuchet MS" panose="020B0703020202090204" pitchFamily="34" charset="0"/>
              <a:ea typeface="+mn-ea"/>
              <a:cs typeface="Calibri"/>
            </a:endParaRPr>
          </a:p>
        </p:txBody>
      </p:sp>
      <p:pic>
        <p:nvPicPr>
          <p:cNvPr id="15" name="Picture 14">
            <a:extLst>
              <a:ext uri="{FF2B5EF4-FFF2-40B4-BE49-F238E27FC236}">
                <a16:creationId xmlns:a16="http://schemas.microsoft.com/office/drawing/2014/main" id="{5C46290F-3D67-DEFE-8A19-8A215022BB0B}"/>
              </a:ext>
            </a:extLst>
          </p:cNvPr>
          <p:cNvPicPr>
            <a:picLocks noChangeAspect="1"/>
          </p:cNvPicPr>
          <p:nvPr/>
        </p:nvPicPr>
        <p:blipFill>
          <a:blip r:embed="rId6"/>
          <a:stretch>
            <a:fillRect/>
          </a:stretch>
        </p:blipFill>
        <p:spPr>
          <a:xfrm>
            <a:off x="8038564" y="4724459"/>
            <a:ext cx="1032437" cy="353465"/>
          </a:xfrm>
          <a:prstGeom prst="rect">
            <a:avLst/>
          </a:prstGeom>
        </p:spPr>
      </p:pic>
      <p:sp>
        <p:nvSpPr>
          <p:cNvPr id="8" name="Title Placeholder 7">
            <a:extLst>
              <a:ext uri="{FF2B5EF4-FFF2-40B4-BE49-F238E27FC236}">
                <a16:creationId xmlns:a16="http://schemas.microsoft.com/office/drawing/2014/main" id="{B92D6F5F-114E-6F5B-F47D-BB3BB7314745}"/>
              </a:ext>
            </a:extLst>
          </p:cNvPr>
          <p:cNvSpPr>
            <a:spLocks noGrp="1"/>
          </p:cNvSpPr>
          <p:nvPr>
            <p:ph type="title"/>
          </p:nvPr>
        </p:nvSpPr>
        <p:spPr>
          <a:xfrm>
            <a:off x="388042" y="491893"/>
            <a:ext cx="8264180" cy="3327072"/>
          </a:xfrm>
          <a:prstGeom prst="rect">
            <a:avLst/>
          </a:prstGeom>
        </p:spPr>
        <p:txBody>
          <a:bodyPr vert="horz" lIns="91440" tIns="45720" rIns="91440" bIns="45720" rtlCol="0" anchor="ctr">
            <a:normAutofit/>
          </a:bodyPr>
          <a:lstStyle/>
          <a:p>
            <a:r>
              <a:rPr lang="en-GB" dirty="0"/>
              <a:t>Thank you!</a:t>
            </a:r>
            <a:endParaRPr lang="en-US" dirty="0"/>
          </a:p>
        </p:txBody>
      </p:sp>
    </p:spTree>
    <p:extLst>
      <p:ext uri="{BB962C8B-B14F-4D97-AF65-F5344CB8AC3E}">
        <p14:creationId xmlns:p14="http://schemas.microsoft.com/office/powerpoint/2010/main" val="607409351"/>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Lst>
  <p:hf hdr="0" ftr="0"/>
  <p:txStyles>
    <p:titleStyle>
      <a:lvl1pPr algn="ctr" defTabSz="457200" rtl="0" eaLnBrk="1" latinLnBrk="0" hangingPunct="1">
        <a:lnSpc>
          <a:spcPts val="4800"/>
        </a:lnSpc>
        <a:spcBef>
          <a:spcPct val="0"/>
        </a:spcBef>
        <a:buNone/>
        <a:defRPr sz="5100" b="1" i="0" kern="1200" spc="-50">
          <a:solidFill>
            <a:schemeClr val="tx1"/>
          </a:solidFill>
          <a:latin typeface="Trebuchet MS" panose="020B0703020202090204" pitchFamily="34" charset="0"/>
          <a:ea typeface="+mj-ea"/>
          <a:cs typeface="+mj-cs"/>
        </a:defRPr>
      </a:lvl1pPr>
    </p:titleStyle>
    <p:bodyStyle>
      <a:lvl1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Calibri"/>
        </a:defRPr>
      </a:lvl1pPr>
      <a:lvl2pPr marL="0" indent="0" algn="l" defTabSz="457200" rtl="0" eaLnBrk="1" latinLnBrk="0" hangingPunct="1">
        <a:lnSpc>
          <a:spcPts val="1800"/>
        </a:lnSpc>
        <a:spcBef>
          <a:spcPts val="0"/>
        </a:spcBef>
        <a:buFont typeface="Arial"/>
        <a:buNone/>
        <a:defRPr sz="1600" kern="1200" spc="-20">
          <a:solidFill>
            <a:schemeClr val="tx1"/>
          </a:solidFill>
          <a:latin typeface="Trebuchet MS" panose="020B0703020202090204" pitchFamily="34" charset="0"/>
          <a:ea typeface="+mn-ea"/>
          <a:cs typeface="+mn-cs"/>
        </a:defRPr>
      </a:lvl2pPr>
      <a:lvl3pPr marL="233363" indent="-233363" algn="l" defTabSz="457200" rtl="0" eaLnBrk="1" latinLnBrk="0" hangingPunct="1">
        <a:lnSpc>
          <a:spcPts val="1800"/>
        </a:lnSpc>
        <a:spcBef>
          <a:spcPts val="0"/>
        </a:spcBef>
        <a:buFont typeface="Arial"/>
        <a:buChar char="•"/>
        <a:tabLst/>
        <a:defRPr sz="1600" kern="1200" spc="-20">
          <a:solidFill>
            <a:schemeClr val="bg1"/>
          </a:solidFill>
          <a:latin typeface="+mn-lt"/>
          <a:ea typeface="+mn-ea"/>
          <a:cs typeface="+mn-cs"/>
        </a:defRPr>
      </a:lvl3pPr>
      <a:lvl4pPr marL="473075" indent="-228600" algn="l" defTabSz="541338" rtl="0" eaLnBrk="1" latinLnBrk="0" hangingPunct="1">
        <a:lnSpc>
          <a:spcPts val="1800"/>
        </a:lnSpc>
        <a:spcBef>
          <a:spcPts val="0"/>
        </a:spcBef>
        <a:buFont typeface="Arial"/>
        <a:buChar char="–"/>
        <a:tabLst/>
        <a:defRPr sz="1600" kern="1200" spc="-20">
          <a:solidFill>
            <a:schemeClr val="bg1"/>
          </a:solidFill>
          <a:latin typeface="+mn-lt"/>
          <a:ea typeface="+mn-ea"/>
          <a:cs typeface="+mn-cs"/>
        </a:defRPr>
      </a:lvl4pPr>
      <a:lvl5pPr marL="0" indent="0" algn="l" defTabSz="457200" rtl="0" eaLnBrk="1" latinLnBrk="0" hangingPunct="1">
        <a:lnSpc>
          <a:spcPts val="1800"/>
        </a:lnSpc>
        <a:spcBef>
          <a:spcPts val="0"/>
        </a:spcBef>
        <a:buFont typeface="Arial"/>
        <a:buNone/>
        <a:defRPr sz="1600" kern="1200" spc="-2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hyperlink" Target="https://www.bbc.co.uk/bitesize/articles/z79mm39#z6jpp4j"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8"/>
        <p:cNvGrpSpPr/>
        <p:nvPr/>
      </p:nvGrpSpPr>
      <p:grpSpPr>
        <a:xfrm>
          <a:off x="0" y="0"/>
          <a:ext cx="0" cy="0"/>
          <a:chOff x="0" y="0"/>
          <a:chExt cx="0" cy="0"/>
        </a:xfrm>
      </p:grpSpPr>
      <p:sp>
        <p:nvSpPr>
          <p:cNvPr id="59" name="Google Shape;59;p14"/>
          <p:cNvSpPr txBox="1">
            <a:spLocks noGrp="1"/>
          </p:cNvSpPr>
          <p:nvPr>
            <p:ph type="title"/>
          </p:nvPr>
        </p:nvSpPr>
        <p:spPr>
          <a:xfrm>
            <a:off x="0" y="2142893"/>
            <a:ext cx="9144000" cy="1099840"/>
          </a:xfrm>
          <a:prstGeom prst="rect">
            <a:avLst/>
          </a:prstGeom>
        </p:spPr>
        <p:txBody>
          <a:bodyPr spcFirstLastPara="1" wrap="square" lIns="91425" tIns="91425" rIns="91425" bIns="91425" anchor="t" anchorCtr="0">
            <a:normAutofit/>
          </a:bodyPr>
          <a:lstStyle/>
          <a:p>
            <a:pPr marL="0" lvl="0" indent="0" rtl="0">
              <a:spcBef>
                <a:spcPts val="0"/>
              </a:spcBef>
              <a:spcAft>
                <a:spcPts val="0"/>
              </a:spcAft>
              <a:buNone/>
            </a:pPr>
            <a:r>
              <a:rPr lang="en-GB" dirty="0"/>
              <a:t>The Debate</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3"/>
          <p:cNvSpPr txBox="1"/>
          <p:nvPr/>
        </p:nvSpPr>
        <p:spPr>
          <a:xfrm>
            <a:off x="1378500" y="652156"/>
            <a:ext cx="3000000" cy="2769959"/>
          </a:xfrm>
          <a:prstGeom prst="rect">
            <a:avLst/>
          </a:prstGeom>
          <a:noFill/>
          <a:ln w="9525" cap="flat" cmpd="sng">
            <a:noFill/>
            <a:prstDash val="dot"/>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sz="1400" b="1" dirty="0">
                <a:solidFill>
                  <a:srgbClr val="008375"/>
                </a:solidFill>
                <a:latin typeface="Trebuchet MS" panose="020B0703020202090204" pitchFamily="34" charset="0"/>
              </a:rPr>
              <a:t>Introducing a point</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First of all…</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It is argued that…</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Firstly, it should be noted that…</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Another point to consider is…</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b="1" dirty="0">
                <a:solidFill>
                  <a:srgbClr val="008375"/>
                </a:solidFill>
                <a:latin typeface="Trebuchet MS" panose="020B0703020202090204" pitchFamily="34" charset="0"/>
              </a:rPr>
              <a:t>Adding evidence</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For example…</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The evidence suggests that… </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Based on research by…</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Research suggests that…</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Clr>
                <a:schemeClr val="dk1"/>
              </a:buClr>
              <a:buSzPts val="1100"/>
              <a:buFont typeface="Arial"/>
              <a:buNone/>
            </a:pPr>
            <a:r>
              <a:rPr lang="en-GB" sz="1400" dirty="0">
                <a:solidFill>
                  <a:schemeClr val="tx2">
                    <a:lumMod val="50000"/>
                    <a:lumOff val="50000"/>
                  </a:schemeClr>
                </a:solidFill>
                <a:latin typeface="Trebuchet MS" panose="020B0703020202090204" pitchFamily="34" charset="0"/>
              </a:rPr>
              <a:t>Data shows…</a:t>
            </a:r>
            <a:endParaRPr sz="1400" dirty="0">
              <a:solidFill>
                <a:schemeClr val="tx2">
                  <a:lumMod val="50000"/>
                  <a:lumOff val="50000"/>
                </a:schemeClr>
              </a:solidFill>
              <a:latin typeface="Trebuchet MS" panose="020B0703020202090204" pitchFamily="34" charset="0"/>
            </a:endParaRPr>
          </a:p>
        </p:txBody>
      </p:sp>
      <p:sp>
        <p:nvSpPr>
          <p:cNvPr id="130" name="Google Shape;130;p23"/>
          <p:cNvSpPr txBox="1"/>
          <p:nvPr/>
        </p:nvSpPr>
        <p:spPr>
          <a:xfrm>
            <a:off x="2614555" y="3436107"/>
            <a:ext cx="3914890" cy="1261854"/>
          </a:xfrm>
          <a:prstGeom prst="rect">
            <a:avLst/>
          </a:prstGeom>
          <a:noFill/>
          <a:ln w="9525" cap="flat" cmpd="sng">
            <a:noFill/>
            <a:prstDash val="dot"/>
            <a:round/>
            <a:headEnd type="none" w="sm" len="sm"/>
            <a:tailEnd type="none" w="sm" len="sm"/>
          </a:ln>
        </p:spPr>
        <p:txBody>
          <a:bodyPr spcFirstLastPara="1" wrap="square" lIns="91425" tIns="91425" rIns="91425" bIns="91425" anchor="t" anchorCtr="0">
            <a:spAutoFit/>
          </a:bodyPr>
          <a:lstStyle/>
          <a:p>
            <a:pPr marL="0" lvl="0" indent="0" algn="l" rtl="0">
              <a:spcBef>
                <a:spcPts val="0"/>
              </a:spcBef>
              <a:spcAft>
                <a:spcPts val="0"/>
              </a:spcAft>
              <a:buNone/>
            </a:pPr>
            <a:r>
              <a:rPr lang="en-GB" sz="1400" b="1" dirty="0">
                <a:solidFill>
                  <a:srgbClr val="008375"/>
                </a:solidFill>
                <a:latin typeface="Trebuchet MS" panose="020B0703020202090204" pitchFamily="34" charset="0"/>
              </a:rPr>
              <a:t>Politely disagreeing</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I hear what you’re saying… however…</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I’m not convinced because…</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On the other hand, it could be argued that…</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I would like to challenge that point because…</a:t>
            </a:r>
            <a:endParaRPr sz="1400" dirty="0">
              <a:solidFill>
                <a:schemeClr val="tx2">
                  <a:lumMod val="50000"/>
                  <a:lumOff val="50000"/>
                </a:schemeClr>
              </a:solidFill>
              <a:latin typeface="Trebuchet MS" panose="020B0703020202090204" pitchFamily="34" charset="0"/>
            </a:endParaRPr>
          </a:p>
        </p:txBody>
      </p:sp>
      <p:sp>
        <p:nvSpPr>
          <p:cNvPr id="131" name="Google Shape;131;p23"/>
          <p:cNvSpPr txBox="1"/>
          <p:nvPr/>
        </p:nvSpPr>
        <p:spPr>
          <a:xfrm>
            <a:off x="0" y="81280"/>
            <a:ext cx="9144000" cy="55396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400" b="1" dirty="0">
                <a:solidFill>
                  <a:srgbClr val="008375"/>
                </a:solidFill>
                <a:latin typeface="Trebuchet MS" panose="020B0703020202090204" pitchFamily="34" charset="0"/>
              </a:rPr>
              <a:t>Sentence starters</a:t>
            </a:r>
            <a:endParaRPr sz="2400" b="1" dirty="0">
              <a:solidFill>
                <a:srgbClr val="008375"/>
              </a:solidFill>
              <a:latin typeface="Trebuchet MS" panose="020B0703020202090204" pitchFamily="34" charset="0"/>
            </a:endParaRPr>
          </a:p>
        </p:txBody>
      </p:sp>
      <p:sp>
        <p:nvSpPr>
          <p:cNvPr id="132" name="Google Shape;132;p23"/>
          <p:cNvSpPr txBox="1"/>
          <p:nvPr/>
        </p:nvSpPr>
        <p:spPr>
          <a:xfrm>
            <a:off x="4378500" y="664232"/>
            <a:ext cx="3661655" cy="276995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400" b="1" dirty="0">
                <a:solidFill>
                  <a:srgbClr val="008375"/>
                </a:solidFill>
                <a:latin typeface="Trebuchet MS" panose="020B0703020202090204" pitchFamily="34" charset="0"/>
              </a:rPr>
              <a:t>Explain</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This means that…</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The reason behind this is…</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Therefore…</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Clr>
                <a:schemeClr val="dk1"/>
              </a:buClr>
              <a:buSzPts val="1100"/>
              <a:buFont typeface="Arial"/>
              <a:buNone/>
            </a:pPr>
            <a:r>
              <a:rPr lang="en-GB" sz="1400" dirty="0">
                <a:solidFill>
                  <a:schemeClr val="tx2">
                    <a:lumMod val="50000"/>
                    <a:lumOff val="50000"/>
                  </a:schemeClr>
                </a:solidFill>
                <a:latin typeface="Trebuchet MS" panose="020B0703020202090204" pitchFamily="34" charset="0"/>
              </a:rPr>
              <a:t>Because of this…</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b="1" dirty="0">
                <a:solidFill>
                  <a:srgbClr val="008375"/>
                </a:solidFill>
                <a:latin typeface="Trebuchet MS" panose="020B0703020202090204" pitchFamily="34" charset="0"/>
              </a:rPr>
              <a:t>Link back to the motion</a:t>
            </a:r>
            <a:endParaRPr sz="1400" b="1" dirty="0">
              <a:solidFill>
                <a:srgbClr val="008375"/>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From this we can conclude…</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The link between X and the motion is clear, which demonstrates…</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In conclusion…</a:t>
            </a:r>
            <a:endParaRPr sz="1400" dirty="0">
              <a:solidFill>
                <a:schemeClr val="tx2">
                  <a:lumMod val="50000"/>
                  <a:lumOff val="50000"/>
                </a:schemeClr>
              </a:solidFill>
              <a:latin typeface="Trebuchet MS" panose="020B0703020202090204" pitchFamily="34" charset="0"/>
            </a:endParaRPr>
          </a:p>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In summary…</a:t>
            </a:r>
            <a:endParaRPr sz="1400" dirty="0">
              <a:solidFill>
                <a:schemeClr val="tx2">
                  <a:lumMod val="50000"/>
                  <a:lumOff val="50000"/>
                </a:schemeClr>
              </a:solidFill>
              <a:latin typeface="Trebuchet MS" panose="020B070302020209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4"/>
          <p:cNvSpPr txBox="1">
            <a:spLocks noGrp="1"/>
          </p:cNvSpPr>
          <p:nvPr>
            <p:ph type="title"/>
          </p:nvPr>
        </p:nvSpPr>
        <p:spPr>
          <a:xfrm>
            <a:off x="-304800" y="631355"/>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Debate rules</a:t>
            </a:r>
            <a:endParaRPr b="1" dirty="0"/>
          </a:p>
        </p:txBody>
      </p:sp>
      <p:sp>
        <p:nvSpPr>
          <p:cNvPr id="138" name="Google Shape;138;p24"/>
          <p:cNvSpPr txBox="1">
            <a:spLocks noGrp="1"/>
          </p:cNvSpPr>
          <p:nvPr>
            <p:ph type="body" idx="1"/>
          </p:nvPr>
        </p:nvSpPr>
        <p:spPr>
          <a:xfrm>
            <a:off x="2973915" y="1444445"/>
            <a:ext cx="4331125" cy="3416400"/>
          </a:xfrm>
          <a:prstGeom prst="rect">
            <a:avLst/>
          </a:prstGeom>
        </p:spPr>
        <p:txBody>
          <a:bodyPr spcFirstLastPara="1" wrap="square" lIns="91425" tIns="91425" rIns="91425" bIns="91425" anchor="t" anchorCtr="0">
            <a:noAutofit/>
          </a:bodyPr>
          <a:lstStyle/>
          <a:p>
            <a:pPr marL="457200" marR="101600" lvl="0" indent="-361950" algn="l" rtl="0">
              <a:lnSpc>
                <a:spcPct val="150000"/>
              </a:lnSpc>
              <a:spcBef>
                <a:spcPts val="0"/>
              </a:spcBef>
              <a:spcAft>
                <a:spcPts val="0"/>
              </a:spcAft>
              <a:buClr>
                <a:srgbClr val="008375"/>
              </a:buClr>
              <a:buSzPts val="2100"/>
              <a:buChar char="●"/>
            </a:pPr>
            <a:r>
              <a:rPr lang="en-GB" dirty="0">
                <a:solidFill>
                  <a:schemeClr val="tx2">
                    <a:lumMod val="50000"/>
                    <a:lumOff val="50000"/>
                  </a:schemeClr>
                </a:solidFill>
              </a:rPr>
              <a:t>Speak through the chair</a:t>
            </a:r>
            <a:endParaRPr dirty="0">
              <a:solidFill>
                <a:schemeClr val="tx2">
                  <a:lumMod val="50000"/>
                  <a:lumOff val="50000"/>
                </a:schemeClr>
              </a:solidFill>
            </a:endParaRPr>
          </a:p>
          <a:p>
            <a:pPr marL="457200" marR="101600" lvl="0" indent="-361950" algn="l" rtl="0">
              <a:lnSpc>
                <a:spcPct val="150000"/>
              </a:lnSpc>
              <a:spcBef>
                <a:spcPts val="0"/>
              </a:spcBef>
              <a:spcAft>
                <a:spcPts val="0"/>
              </a:spcAft>
              <a:buClr>
                <a:srgbClr val="008375"/>
              </a:buClr>
              <a:buSzPts val="2100"/>
              <a:buChar char="●"/>
            </a:pPr>
            <a:r>
              <a:rPr lang="en-GB" dirty="0">
                <a:solidFill>
                  <a:schemeClr val="tx2">
                    <a:lumMod val="50000"/>
                    <a:lumOff val="50000"/>
                  </a:schemeClr>
                </a:solidFill>
              </a:rPr>
              <a:t>One speaker at a time</a:t>
            </a:r>
            <a:endParaRPr dirty="0">
              <a:solidFill>
                <a:schemeClr val="tx2">
                  <a:lumMod val="50000"/>
                  <a:lumOff val="50000"/>
                </a:schemeClr>
              </a:solidFill>
            </a:endParaRPr>
          </a:p>
          <a:p>
            <a:pPr marL="457200" marR="101600" lvl="0" indent="-361950" algn="l" rtl="0">
              <a:lnSpc>
                <a:spcPct val="150000"/>
              </a:lnSpc>
              <a:spcBef>
                <a:spcPts val="0"/>
              </a:spcBef>
              <a:spcAft>
                <a:spcPts val="0"/>
              </a:spcAft>
              <a:buClr>
                <a:srgbClr val="008375"/>
              </a:buClr>
              <a:buSzPts val="2100"/>
              <a:buChar char="●"/>
            </a:pPr>
            <a:r>
              <a:rPr lang="en-GB" dirty="0">
                <a:solidFill>
                  <a:schemeClr val="tx2">
                    <a:lumMod val="50000"/>
                    <a:lumOff val="50000"/>
                  </a:schemeClr>
                </a:solidFill>
              </a:rPr>
              <a:t>Evidence over opinion</a:t>
            </a:r>
            <a:endParaRPr dirty="0">
              <a:solidFill>
                <a:schemeClr val="tx2">
                  <a:lumMod val="50000"/>
                  <a:lumOff val="50000"/>
                </a:schemeClr>
              </a:solidFill>
            </a:endParaRPr>
          </a:p>
          <a:p>
            <a:pPr marL="457200" marR="101600" lvl="0" indent="-361950" algn="l" rtl="0">
              <a:lnSpc>
                <a:spcPct val="150000"/>
              </a:lnSpc>
              <a:spcBef>
                <a:spcPts val="0"/>
              </a:spcBef>
              <a:spcAft>
                <a:spcPts val="0"/>
              </a:spcAft>
              <a:buClr>
                <a:srgbClr val="008375"/>
              </a:buClr>
              <a:buSzPts val="2100"/>
              <a:buChar char="●"/>
            </a:pPr>
            <a:r>
              <a:rPr lang="en-GB" dirty="0">
                <a:solidFill>
                  <a:schemeClr val="tx2">
                    <a:lumMod val="50000"/>
                    <a:lumOff val="50000"/>
                  </a:schemeClr>
                </a:solidFill>
              </a:rPr>
              <a:t>Challenge the argument, not the person</a:t>
            </a:r>
            <a:endParaRPr dirty="0">
              <a:solidFill>
                <a:schemeClr val="tx2">
                  <a:lumMod val="50000"/>
                  <a:lumOff val="50000"/>
                </a:schemeClr>
              </a:solidFill>
            </a:endParaRPr>
          </a:p>
          <a:p>
            <a:pPr marL="457200" marR="101600" lvl="0" indent="-361950" algn="l" rtl="0">
              <a:lnSpc>
                <a:spcPct val="150000"/>
              </a:lnSpc>
              <a:spcBef>
                <a:spcPts val="0"/>
              </a:spcBef>
              <a:spcAft>
                <a:spcPts val="0"/>
              </a:spcAft>
              <a:buClr>
                <a:srgbClr val="008375"/>
              </a:buClr>
              <a:buSzPts val="2100"/>
              <a:buChar char="●"/>
            </a:pPr>
            <a:r>
              <a:rPr lang="en-GB" dirty="0">
                <a:solidFill>
                  <a:schemeClr val="tx2">
                    <a:lumMod val="50000"/>
                    <a:lumOff val="50000"/>
                  </a:schemeClr>
                </a:solidFill>
              </a:rPr>
              <a:t>Floor speakers: add, don't repeat</a:t>
            </a:r>
            <a:endParaRPr dirty="0">
              <a:solidFill>
                <a:schemeClr val="tx2">
                  <a:lumMod val="50000"/>
                  <a:lumOff val="50000"/>
                </a:schemeClr>
              </a:solidFill>
            </a:endParaRPr>
          </a:p>
          <a:p>
            <a:pPr marL="457200" marR="101600" lvl="0" indent="-361950" algn="l" rtl="0">
              <a:lnSpc>
                <a:spcPct val="150000"/>
              </a:lnSpc>
              <a:spcBef>
                <a:spcPts val="0"/>
              </a:spcBef>
              <a:spcAft>
                <a:spcPts val="0"/>
              </a:spcAft>
              <a:buClr>
                <a:srgbClr val="008375"/>
              </a:buClr>
              <a:buSzPts val="2100"/>
              <a:buChar char="●"/>
            </a:pPr>
            <a:r>
              <a:rPr lang="en-GB" dirty="0">
                <a:solidFill>
                  <a:schemeClr val="tx2">
                    <a:lumMod val="50000"/>
                    <a:lumOff val="50000"/>
                  </a:schemeClr>
                </a:solidFill>
              </a:rPr>
              <a:t>The chair has final say</a:t>
            </a:r>
            <a:endParaRPr dirty="0">
              <a:solidFill>
                <a:schemeClr val="tx2">
                  <a:lumMod val="50000"/>
                  <a:lumOff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5"/>
          <p:cNvSpPr/>
          <p:nvPr/>
        </p:nvSpPr>
        <p:spPr>
          <a:xfrm>
            <a:off x="2124080" y="2972495"/>
            <a:ext cx="4683120" cy="1325100"/>
          </a:xfrm>
          <a:prstGeom prst="rect">
            <a:avLst/>
          </a:prstGeom>
          <a:solidFill>
            <a:srgbClr val="008375"/>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45" name="Google Shape;145;p25"/>
          <p:cNvSpPr txBox="1">
            <a:spLocks noGrp="1"/>
          </p:cNvSpPr>
          <p:nvPr>
            <p:ph type="title"/>
          </p:nvPr>
        </p:nvSpPr>
        <p:spPr>
          <a:xfrm>
            <a:off x="-50800" y="250210"/>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The Debate</a:t>
            </a:r>
            <a:endParaRPr b="1" dirty="0"/>
          </a:p>
        </p:txBody>
      </p:sp>
      <p:sp>
        <p:nvSpPr>
          <p:cNvPr id="146" name="Google Shape;146;p25"/>
          <p:cNvSpPr txBox="1">
            <a:spLocks noGrp="1"/>
          </p:cNvSpPr>
          <p:nvPr>
            <p:ph type="body" idx="1"/>
          </p:nvPr>
        </p:nvSpPr>
        <p:spPr>
          <a:xfrm>
            <a:off x="2124080" y="965150"/>
            <a:ext cx="5282560" cy="3416400"/>
          </a:xfrm>
          <a:prstGeom prst="rect">
            <a:avLst/>
          </a:prstGeom>
        </p:spPr>
        <p:txBody>
          <a:bodyPr spcFirstLastPara="1" wrap="square" lIns="91425" tIns="91425" rIns="91425" bIns="91425" anchor="t" anchorCtr="0">
            <a:normAutofit/>
          </a:bodyPr>
          <a:lstStyle/>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Chair opens the debate and states the motion.</a:t>
            </a:r>
            <a:endParaRPr dirty="0">
              <a:solidFill>
                <a:schemeClr val="tx2">
                  <a:lumMod val="50000"/>
                  <a:lumOff val="50000"/>
                </a:schemeClr>
              </a:solidFill>
            </a:endParaRPr>
          </a:p>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Opening statement – proposition.</a:t>
            </a:r>
          </a:p>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Opening statement – opposition.</a:t>
            </a:r>
            <a:endParaRPr dirty="0">
              <a:solidFill>
                <a:schemeClr val="tx2">
                  <a:lumMod val="50000"/>
                  <a:lumOff val="50000"/>
                </a:schemeClr>
              </a:solidFill>
            </a:endParaRPr>
          </a:p>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Rebuttal – proposition.</a:t>
            </a:r>
            <a:endParaRPr dirty="0">
              <a:solidFill>
                <a:schemeClr val="tx2">
                  <a:lumMod val="50000"/>
                  <a:lumOff val="50000"/>
                </a:schemeClr>
              </a:solidFill>
            </a:endParaRPr>
          </a:p>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Rebuttal – opposition.</a:t>
            </a:r>
            <a:endParaRPr dirty="0">
              <a:solidFill>
                <a:schemeClr val="tx2">
                  <a:lumMod val="50000"/>
                  <a:lumOff val="50000"/>
                </a:schemeClr>
              </a:solidFill>
            </a:endParaRPr>
          </a:p>
          <a:p>
            <a:pPr lvl="0" indent="-334328">
              <a:buClr>
                <a:srgbClr val="008375"/>
              </a:buClr>
              <a:buSzPct val="100000"/>
              <a:buAutoNum type="arabicPeriod"/>
            </a:pPr>
            <a:r>
              <a:rPr lang="en-GB" dirty="0">
                <a:solidFill>
                  <a:schemeClr val="tx2">
                    <a:lumMod val="50000"/>
                    <a:lumOff val="50000"/>
                  </a:schemeClr>
                </a:solidFill>
              </a:rPr>
              <a:t>Floor contributions (3–4 pupils from the audience).</a:t>
            </a:r>
            <a:endParaRPr dirty="0">
              <a:solidFill>
                <a:schemeClr val="tx2">
                  <a:lumMod val="50000"/>
                  <a:lumOff val="50000"/>
                </a:schemeClr>
              </a:solidFill>
            </a:endParaRPr>
          </a:p>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Closing summary – proposition.</a:t>
            </a:r>
            <a:endParaRPr dirty="0">
              <a:solidFill>
                <a:schemeClr val="tx2">
                  <a:lumMod val="50000"/>
                  <a:lumOff val="50000"/>
                </a:schemeClr>
              </a:solidFill>
            </a:endParaRPr>
          </a:p>
          <a:p>
            <a:pPr marL="457200" lvl="0" indent="-334328" algn="l" rtl="0">
              <a:spcBef>
                <a:spcPts val="0"/>
              </a:spcBef>
              <a:spcAft>
                <a:spcPts val="0"/>
              </a:spcAft>
              <a:buClr>
                <a:srgbClr val="008375"/>
              </a:buClr>
              <a:buSzPct val="100000"/>
              <a:buAutoNum type="arabicPeriod"/>
            </a:pPr>
            <a:r>
              <a:rPr lang="en-GB" dirty="0">
                <a:solidFill>
                  <a:schemeClr val="tx2">
                    <a:lumMod val="50000"/>
                    <a:lumOff val="50000"/>
                  </a:schemeClr>
                </a:solidFill>
              </a:rPr>
              <a:t>Closing summary – opposition.</a:t>
            </a:r>
            <a:endParaRPr dirty="0">
              <a:solidFill>
                <a:schemeClr val="tx2">
                  <a:lumMod val="50000"/>
                  <a:lumOff val="50000"/>
                </a:schemeClr>
              </a:solidFill>
            </a:endParaRPr>
          </a:p>
          <a:p>
            <a:pPr marL="0" lvl="0" indent="0" algn="l" rtl="0">
              <a:spcBef>
                <a:spcPts val="1200"/>
              </a:spcBef>
              <a:spcAft>
                <a:spcPts val="0"/>
              </a:spcAft>
              <a:buClr>
                <a:schemeClr val="bg1"/>
              </a:buClr>
              <a:buNone/>
            </a:pPr>
            <a:r>
              <a:rPr lang="en-GB" dirty="0">
                <a:solidFill>
                  <a:schemeClr val="bg1"/>
                </a:solidFill>
              </a:rPr>
              <a:t>Judge pupils: </a:t>
            </a:r>
            <a:endParaRPr dirty="0">
              <a:solidFill>
                <a:schemeClr val="bg1"/>
              </a:solidFill>
            </a:endParaRPr>
          </a:p>
          <a:p>
            <a:pPr marL="457200" lvl="0" indent="-334328" algn="l" rtl="0">
              <a:spcBef>
                <a:spcPts val="1200"/>
              </a:spcBef>
              <a:spcAft>
                <a:spcPts val="0"/>
              </a:spcAft>
              <a:buClr>
                <a:schemeClr val="bg1"/>
              </a:buClr>
              <a:buSzPct val="100000"/>
              <a:buFont typeface="Arial" panose="020B0604020202020204" pitchFamily="34" charset="0"/>
              <a:buChar char="•"/>
            </a:pPr>
            <a:r>
              <a:rPr lang="en-GB" dirty="0">
                <a:solidFill>
                  <a:schemeClr val="bg1"/>
                </a:solidFill>
              </a:rPr>
              <a:t>Strongest piece of evidence used.</a:t>
            </a:r>
            <a:endParaRPr dirty="0">
              <a:solidFill>
                <a:schemeClr val="bg1"/>
              </a:solidFill>
            </a:endParaRPr>
          </a:p>
          <a:p>
            <a:pPr marL="457200" lvl="0" indent="-334328" algn="l" rtl="0">
              <a:spcBef>
                <a:spcPts val="0"/>
              </a:spcBef>
              <a:spcAft>
                <a:spcPts val="0"/>
              </a:spcAft>
              <a:buClr>
                <a:schemeClr val="bg1"/>
              </a:buClr>
              <a:buSzPct val="100000"/>
              <a:buFont typeface="Arial" panose="020B0604020202020204" pitchFamily="34" charset="0"/>
              <a:buChar char="•"/>
            </a:pPr>
            <a:r>
              <a:rPr lang="en-GB" dirty="0">
                <a:solidFill>
                  <a:schemeClr val="bg1"/>
                </a:solidFill>
              </a:rPr>
              <a:t>Most effective rebuttal.</a:t>
            </a:r>
            <a:endParaRPr dirty="0">
              <a:solidFill>
                <a:schemeClr val="bg1"/>
              </a:solidFill>
            </a:endParaRPr>
          </a:p>
          <a:p>
            <a:pPr marL="457200" lvl="0" indent="-334328" algn="l" rtl="0">
              <a:spcBef>
                <a:spcPts val="0"/>
              </a:spcBef>
              <a:spcAft>
                <a:spcPts val="0"/>
              </a:spcAft>
              <a:buClr>
                <a:schemeClr val="bg1"/>
              </a:buClr>
              <a:buSzPct val="100000"/>
              <a:buFont typeface="Arial" panose="020B0604020202020204" pitchFamily="34" charset="0"/>
              <a:buChar char="•"/>
            </a:pPr>
            <a:r>
              <a:rPr lang="en-GB" dirty="0">
                <a:solidFill>
                  <a:schemeClr val="bg1"/>
                </a:solidFill>
              </a:rPr>
              <a:t>One thing each side could have done better.</a:t>
            </a:r>
            <a:endParaRPr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6"/>
          <p:cNvSpPr txBox="1">
            <a:spLocks noGrp="1"/>
          </p:cNvSpPr>
          <p:nvPr>
            <p:ph type="title"/>
          </p:nvPr>
        </p:nvSpPr>
        <p:spPr>
          <a:xfrm>
            <a:off x="0" y="164925"/>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Plenary</a:t>
            </a:r>
            <a:endParaRPr b="1" dirty="0"/>
          </a:p>
        </p:txBody>
      </p:sp>
      <p:sp>
        <p:nvSpPr>
          <p:cNvPr id="153" name="Google Shape;153;p26"/>
          <p:cNvSpPr txBox="1">
            <a:spLocks noGrp="1"/>
          </p:cNvSpPr>
          <p:nvPr>
            <p:ph type="body" idx="1"/>
          </p:nvPr>
        </p:nvSpPr>
        <p:spPr>
          <a:xfrm>
            <a:off x="0" y="737625"/>
            <a:ext cx="9144000" cy="448400"/>
          </a:xfrm>
          <a:prstGeom prst="rect">
            <a:avLst/>
          </a:prstGeom>
        </p:spPr>
        <p:txBody>
          <a:bodyPr spcFirstLastPara="1" wrap="square" lIns="91425" tIns="91425" rIns="91425" bIns="91425" anchor="t" anchorCtr="0">
            <a:noAutofit/>
          </a:bodyPr>
          <a:lstStyle/>
          <a:p>
            <a:pPr marL="0" lvl="0" indent="0" algn="ctr" rtl="0">
              <a:spcBef>
                <a:spcPts val="0"/>
              </a:spcBef>
              <a:spcAft>
                <a:spcPts val="1200"/>
              </a:spcAft>
              <a:buNone/>
            </a:pPr>
            <a:r>
              <a:rPr lang="en-GB" sz="1900" dirty="0">
                <a:solidFill>
                  <a:schemeClr val="tx2">
                    <a:lumMod val="50000"/>
                    <a:lumOff val="50000"/>
                  </a:schemeClr>
                </a:solidFill>
              </a:rPr>
              <a:t>What do YOU think?</a:t>
            </a:r>
            <a:endParaRPr sz="1900" dirty="0">
              <a:solidFill>
                <a:schemeClr val="tx2">
                  <a:lumMod val="50000"/>
                  <a:lumOff val="50000"/>
                </a:schemeClr>
              </a:solidFill>
            </a:endParaRPr>
          </a:p>
        </p:txBody>
      </p:sp>
      <p:sp>
        <p:nvSpPr>
          <p:cNvPr id="156" name="Google Shape;156;p26"/>
          <p:cNvSpPr txBox="1"/>
          <p:nvPr/>
        </p:nvSpPr>
        <p:spPr>
          <a:xfrm>
            <a:off x="0" y="3297675"/>
            <a:ext cx="9144000" cy="1108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900" b="1" dirty="0">
                <a:solidFill>
                  <a:srgbClr val="008375"/>
                </a:solidFill>
                <a:latin typeface="Trebuchet MS" panose="020B0703020202090204" pitchFamily="34" charset="0"/>
              </a:rPr>
              <a:t>‘Veganism should be actively promoted by </a:t>
            </a:r>
            <a:endParaRPr sz="2900" b="1" dirty="0">
              <a:solidFill>
                <a:srgbClr val="008375"/>
              </a:solidFill>
              <a:latin typeface="Trebuchet MS" panose="020B0703020202090204" pitchFamily="34" charset="0"/>
            </a:endParaRPr>
          </a:p>
          <a:p>
            <a:pPr marL="0" lvl="0" indent="0" algn="ctr" rtl="0">
              <a:spcBef>
                <a:spcPts val="0"/>
              </a:spcBef>
              <a:spcAft>
                <a:spcPts val="0"/>
              </a:spcAft>
              <a:buNone/>
            </a:pPr>
            <a:r>
              <a:rPr lang="en-GB" sz="2900" b="1" dirty="0">
                <a:solidFill>
                  <a:srgbClr val="008375"/>
                </a:solidFill>
                <a:latin typeface="Trebuchet MS" panose="020B0703020202090204" pitchFamily="34" charset="0"/>
              </a:rPr>
              <a:t>the UK government.’</a:t>
            </a:r>
            <a:endParaRPr sz="2900" b="1" dirty="0">
              <a:solidFill>
                <a:srgbClr val="008375"/>
              </a:solidFill>
              <a:latin typeface="Trebuchet MS" panose="020B0703020202090204" pitchFamily="34" charset="0"/>
            </a:endParaRPr>
          </a:p>
        </p:txBody>
      </p:sp>
      <p:pic>
        <p:nvPicPr>
          <p:cNvPr id="3" name="Picture 2">
            <a:extLst>
              <a:ext uri="{FF2B5EF4-FFF2-40B4-BE49-F238E27FC236}">
                <a16:creationId xmlns:a16="http://schemas.microsoft.com/office/drawing/2014/main" id="{6C18E4CD-D497-4F9D-8E73-5A6DDBCD9E89}"/>
              </a:ext>
            </a:extLst>
          </p:cNvPr>
          <p:cNvPicPr>
            <a:picLocks noChangeAspect="1"/>
          </p:cNvPicPr>
          <p:nvPr/>
        </p:nvPicPr>
        <p:blipFill>
          <a:blip r:embed="rId3"/>
          <a:stretch>
            <a:fillRect/>
          </a:stretch>
        </p:blipFill>
        <p:spPr>
          <a:xfrm>
            <a:off x="2867660" y="1205345"/>
            <a:ext cx="3408680" cy="2073009"/>
          </a:xfrm>
          <a:prstGeom prst="rect">
            <a:avLst/>
          </a:prstGeom>
        </p:spPr>
      </p:pic>
      <p:sp>
        <p:nvSpPr>
          <p:cNvPr id="4" name="Google Shape;153;p26">
            <a:extLst>
              <a:ext uri="{FF2B5EF4-FFF2-40B4-BE49-F238E27FC236}">
                <a16:creationId xmlns:a16="http://schemas.microsoft.com/office/drawing/2014/main" id="{7EF33A42-3F8D-2EF3-4147-6DEBF2431144}"/>
              </a:ext>
            </a:extLst>
          </p:cNvPr>
          <p:cNvSpPr txBox="1">
            <a:spLocks/>
          </p:cNvSpPr>
          <p:nvPr/>
        </p:nvSpPr>
        <p:spPr>
          <a:xfrm>
            <a:off x="3082103" y="2296056"/>
            <a:ext cx="1592206" cy="802050"/>
          </a:xfrm>
          <a:prstGeom prst="rect">
            <a:avLst/>
          </a:prstGeom>
        </p:spPr>
        <p:txBody>
          <a:bodyPr spcFirstLastPara="1" vert="horz" wrap="square" lIns="91425" tIns="91425" rIns="91425" bIns="91425" rtlCol="0" anchor="t" anchorCtr="0">
            <a:noAutofit/>
          </a:bodyPr>
          <a:lstStyle>
            <a:lvl1pPr marL="457200" lvl="0" indent="-342900" algn="l" defTabSz="457200" rtl="0" eaLnBrk="1" latinLnBrk="0" hangingPunct="1">
              <a:lnSpc>
                <a:spcPts val="1800"/>
              </a:lnSpc>
              <a:spcBef>
                <a:spcPts val="0"/>
              </a:spcBef>
              <a:spcAft>
                <a:spcPts val="0"/>
              </a:spcAft>
              <a:buSzPts val="1800"/>
              <a:buFont typeface="Arial"/>
              <a:buChar char="●"/>
              <a:defRPr sz="1600" kern="1200" spc="-20">
                <a:solidFill>
                  <a:srgbClr val="028375"/>
                </a:solidFill>
                <a:latin typeface="Trebuchet MS" panose="020B0703020202090204" pitchFamily="34" charset="0"/>
                <a:ea typeface="+mn-ea"/>
                <a:cs typeface="Calibri"/>
              </a:defRPr>
            </a:lvl1pPr>
            <a:lvl2pPr marL="914400" lvl="1" indent="-317500" algn="l" defTabSz="457200" rtl="0" eaLnBrk="1" latinLnBrk="0" hangingPunct="1">
              <a:lnSpc>
                <a:spcPts val="1600"/>
              </a:lnSpc>
              <a:spcBef>
                <a:spcPts val="0"/>
              </a:spcBef>
              <a:spcAft>
                <a:spcPts val="0"/>
              </a:spcAft>
              <a:buSzPts val="1400"/>
              <a:buFont typeface="Arial"/>
              <a:buChar char="○"/>
              <a:defRPr sz="1400" kern="1200" spc="-20">
                <a:solidFill>
                  <a:srgbClr val="028375"/>
                </a:solidFill>
                <a:latin typeface="Trebuchet MS" panose="020B0703020202090204" pitchFamily="34" charset="0"/>
                <a:ea typeface="+mn-ea"/>
                <a:cs typeface="+mn-cs"/>
              </a:defRPr>
            </a:lvl2pPr>
            <a:lvl3pPr marL="1371600" lvl="2" indent="-317500" algn="l" defTabSz="457200" rtl="0" eaLnBrk="1" latinLnBrk="0" hangingPunct="1">
              <a:lnSpc>
                <a:spcPts val="1600"/>
              </a:lnSpc>
              <a:spcBef>
                <a:spcPts val="0"/>
              </a:spcBef>
              <a:spcAft>
                <a:spcPts val="0"/>
              </a:spcAft>
              <a:buSzPts val="1400"/>
              <a:buFont typeface="Lucida Grande"/>
              <a:buChar char="■"/>
              <a:tabLst/>
              <a:defRPr sz="1400" kern="1200" spc="-20">
                <a:solidFill>
                  <a:srgbClr val="028375"/>
                </a:solidFill>
                <a:latin typeface="Trebuchet MS" panose="020B0703020202090204" pitchFamily="34" charset="0"/>
                <a:ea typeface="+mn-ea"/>
                <a:cs typeface="+mn-cs"/>
              </a:defRPr>
            </a:lvl3pPr>
            <a:lvl4pPr marL="1828800" lvl="3" indent="-317500" algn="l" defTabSz="541338" rtl="0" eaLnBrk="1" latinLnBrk="0" hangingPunct="1">
              <a:lnSpc>
                <a:spcPts val="1600"/>
              </a:lnSpc>
              <a:spcBef>
                <a:spcPts val="0"/>
              </a:spcBef>
              <a:spcAft>
                <a:spcPts val="0"/>
              </a:spcAft>
              <a:buSzPts val="1400"/>
              <a:buFont typeface="Lucida Grande"/>
              <a:buChar char="●"/>
              <a:tabLst/>
              <a:defRPr sz="1400" kern="1200" spc="-20">
                <a:solidFill>
                  <a:srgbClr val="028375"/>
                </a:solidFill>
                <a:latin typeface="Trebuchet MS" panose="020B0703020202090204" pitchFamily="34" charset="0"/>
                <a:ea typeface="+mn-ea"/>
                <a:cs typeface="+mn-cs"/>
              </a:defRPr>
            </a:lvl4pPr>
            <a:lvl5pPr marL="2286000" lvl="4" indent="-317500" algn="l" defTabSz="457200" rtl="0" eaLnBrk="1" latinLnBrk="0" hangingPunct="1">
              <a:lnSpc>
                <a:spcPts val="1600"/>
              </a:lnSpc>
              <a:spcBef>
                <a:spcPts val="0"/>
              </a:spcBef>
              <a:spcAft>
                <a:spcPts val="0"/>
              </a:spcAft>
              <a:buSzPts val="1400"/>
              <a:buFont typeface="Lucida Grande"/>
              <a:buChar char="○"/>
              <a:defRPr sz="1400" kern="1200" spc="-20">
                <a:solidFill>
                  <a:srgbClr val="028375"/>
                </a:solidFill>
                <a:latin typeface="Trebuchet MS" panose="020B0703020202090204" pitchFamily="34" charset="0"/>
                <a:ea typeface="+mn-ea"/>
                <a:cs typeface="+mn-cs"/>
              </a:defRPr>
            </a:lvl5pPr>
            <a:lvl6pPr marL="2743200" lvl="5"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6pPr>
            <a:lvl7pPr marL="3200400" lvl="6"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7pPr>
            <a:lvl8pPr marL="3657600" lvl="7"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8pPr>
            <a:lvl9pPr marL="4114800" lvl="8" indent="-317500" algn="l" defTabSz="457200" rtl="0" eaLnBrk="1" latinLnBrk="0" hangingPunct="1">
              <a:spcBef>
                <a:spcPts val="0"/>
              </a:spcBef>
              <a:spcAft>
                <a:spcPts val="0"/>
              </a:spcAft>
              <a:buSzPts val="1400"/>
              <a:buFont typeface="Arial"/>
              <a:buChar char="■"/>
              <a:defRPr sz="2000" kern="1200">
                <a:solidFill>
                  <a:schemeClr val="tx1"/>
                </a:solidFill>
                <a:latin typeface="+mn-lt"/>
                <a:ea typeface="+mn-ea"/>
                <a:cs typeface="+mn-cs"/>
              </a:defRPr>
            </a:lvl9pPr>
          </a:lstStyle>
          <a:p>
            <a:pPr marL="0" indent="0" algn="ctr">
              <a:lnSpc>
                <a:spcPct val="100000"/>
              </a:lnSpc>
              <a:spcAft>
                <a:spcPts val="1200"/>
              </a:spcAft>
              <a:buFont typeface="Arial"/>
              <a:buNone/>
            </a:pPr>
            <a:r>
              <a:rPr lang="en-GB" sz="1800" dirty="0">
                <a:solidFill>
                  <a:schemeClr val="tx2">
                    <a:lumMod val="50000"/>
                    <a:lumOff val="50000"/>
                  </a:schemeClr>
                </a:solidFill>
              </a:rPr>
              <a:t>60 seconds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7"/>
          <p:cNvSpPr txBox="1">
            <a:spLocks noGrp="1"/>
          </p:cNvSpPr>
          <p:nvPr>
            <p:ph type="title"/>
          </p:nvPr>
        </p:nvSpPr>
        <p:spPr>
          <a:xfrm>
            <a:off x="0" y="234000"/>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Plenary </a:t>
            </a:r>
            <a:endParaRPr b="1" dirty="0"/>
          </a:p>
        </p:txBody>
      </p:sp>
      <p:sp>
        <p:nvSpPr>
          <p:cNvPr id="162" name="Google Shape;162;p27"/>
          <p:cNvSpPr txBox="1">
            <a:spLocks noGrp="1"/>
          </p:cNvSpPr>
          <p:nvPr>
            <p:ph type="body" idx="1"/>
          </p:nvPr>
        </p:nvSpPr>
        <p:spPr>
          <a:xfrm>
            <a:off x="0" y="806700"/>
            <a:ext cx="9144000" cy="3416400"/>
          </a:xfrm>
          <a:prstGeom prst="rect">
            <a:avLst/>
          </a:prstGeom>
        </p:spPr>
        <p:txBody>
          <a:bodyPr spcFirstLastPara="1" wrap="square" lIns="91425" tIns="91425" rIns="91425" bIns="91425" anchor="t" anchorCtr="0">
            <a:normAutofit/>
          </a:bodyPr>
          <a:lstStyle/>
          <a:p>
            <a:pPr marL="0" lvl="0" indent="0" algn="ctr" rtl="0">
              <a:spcBef>
                <a:spcPts val="0"/>
              </a:spcBef>
              <a:spcAft>
                <a:spcPts val="1200"/>
              </a:spcAft>
              <a:buNone/>
            </a:pPr>
            <a:r>
              <a:rPr lang="en-GB" dirty="0">
                <a:solidFill>
                  <a:schemeClr val="tx2">
                    <a:lumMod val="50000"/>
                    <a:lumOff val="50000"/>
                  </a:schemeClr>
                </a:solidFill>
              </a:rPr>
              <a:t>The Division– vote with your feet</a:t>
            </a:r>
            <a:endParaRPr dirty="0">
              <a:solidFill>
                <a:schemeClr val="tx2">
                  <a:lumMod val="50000"/>
                  <a:lumOff val="50000"/>
                </a:schemeClr>
              </a:solidFill>
            </a:endParaRPr>
          </a:p>
        </p:txBody>
      </p:sp>
      <p:sp>
        <p:nvSpPr>
          <p:cNvPr id="163" name="Google Shape;163;p27"/>
          <p:cNvSpPr/>
          <p:nvPr/>
        </p:nvSpPr>
        <p:spPr>
          <a:xfrm>
            <a:off x="516975" y="1029875"/>
            <a:ext cx="3837900" cy="2526900"/>
          </a:xfrm>
          <a:prstGeom prst="leftArrow">
            <a:avLst>
              <a:gd name="adj1" fmla="val 50000"/>
              <a:gd name="adj2" fmla="val 5000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900" b="1" dirty="0">
                <a:solidFill>
                  <a:schemeClr val="bg1"/>
                </a:solidFill>
                <a:latin typeface="Trebuchet MS" panose="020B0703020202090204" pitchFamily="34" charset="0"/>
              </a:rPr>
              <a:t>Aye</a:t>
            </a:r>
            <a:endParaRPr sz="1900" b="1" dirty="0">
              <a:solidFill>
                <a:schemeClr val="bg1"/>
              </a:solidFill>
              <a:latin typeface="Trebuchet MS" panose="020B0703020202090204" pitchFamily="34" charset="0"/>
            </a:endParaRPr>
          </a:p>
          <a:p>
            <a:pPr marL="0" lvl="0" indent="0" algn="ctr" rtl="0">
              <a:spcBef>
                <a:spcPts val="0"/>
              </a:spcBef>
              <a:spcAft>
                <a:spcPts val="0"/>
              </a:spcAft>
              <a:buNone/>
            </a:pPr>
            <a:r>
              <a:rPr lang="en-GB" sz="1500" dirty="0">
                <a:solidFill>
                  <a:schemeClr val="bg1"/>
                </a:solidFill>
                <a:latin typeface="Trebuchet MS" panose="020B0703020202090204" pitchFamily="34" charset="0"/>
              </a:rPr>
              <a:t>I </a:t>
            </a:r>
            <a:r>
              <a:rPr lang="en-GB" sz="1500" b="1" dirty="0">
                <a:solidFill>
                  <a:schemeClr val="bg1"/>
                </a:solidFill>
                <a:latin typeface="Trebuchet MS" panose="020B0703020202090204" pitchFamily="34" charset="0"/>
              </a:rPr>
              <a:t>agree –</a:t>
            </a:r>
            <a:r>
              <a:rPr lang="en-GB" sz="1500" dirty="0">
                <a:solidFill>
                  <a:schemeClr val="bg1"/>
                </a:solidFill>
                <a:latin typeface="Trebuchet MS" panose="020B0703020202090204" pitchFamily="34" charset="0"/>
              </a:rPr>
              <a:t> veganism should be actively promoted by the UK government.</a:t>
            </a:r>
            <a:endParaRPr sz="1500" dirty="0">
              <a:solidFill>
                <a:schemeClr val="bg1"/>
              </a:solidFill>
              <a:latin typeface="Trebuchet MS" panose="020B0703020202090204" pitchFamily="34" charset="0"/>
            </a:endParaRPr>
          </a:p>
        </p:txBody>
      </p:sp>
      <p:sp>
        <p:nvSpPr>
          <p:cNvPr id="164" name="Google Shape;164;p27"/>
          <p:cNvSpPr/>
          <p:nvPr/>
        </p:nvSpPr>
        <p:spPr>
          <a:xfrm>
            <a:off x="4789127" y="1062875"/>
            <a:ext cx="3759623" cy="2493900"/>
          </a:xfrm>
          <a:prstGeom prst="rightArrow">
            <a:avLst>
              <a:gd name="adj1" fmla="val 50000"/>
              <a:gd name="adj2" fmla="val 50000"/>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900" b="1" dirty="0">
                <a:solidFill>
                  <a:schemeClr val="bg1"/>
                </a:solidFill>
                <a:latin typeface="Trebuchet MS" panose="020B0703020202090204" pitchFamily="34" charset="0"/>
              </a:rPr>
              <a:t>No</a:t>
            </a:r>
            <a:endParaRPr sz="1900" b="1" dirty="0">
              <a:solidFill>
                <a:schemeClr val="bg1"/>
              </a:solidFill>
              <a:latin typeface="Trebuchet MS" panose="020B0703020202090204" pitchFamily="34" charset="0"/>
            </a:endParaRPr>
          </a:p>
          <a:p>
            <a:pPr marL="0" lvl="0" indent="0" algn="ctr" rtl="0">
              <a:spcBef>
                <a:spcPts val="0"/>
              </a:spcBef>
              <a:spcAft>
                <a:spcPts val="0"/>
              </a:spcAft>
              <a:buNone/>
            </a:pPr>
            <a:r>
              <a:rPr lang="en-GB" dirty="0">
                <a:solidFill>
                  <a:schemeClr val="bg1"/>
                </a:solidFill>
                <a:latin typeface="Trebuchet MS" panose="020B0703020202090204" pitchFamily="34" charset="0"/>
              </a:rPr>
              <a:t>I </a:t>
            </a:r>
            <a:r>
              <a:rPr lang="en-GB" b="1" dirty="0">
                <a:solidFill>
                  <a:schemeClr val="bg1"/>
                </a:solidFill>
                <a:latin typeface="Trebuchet MS" panose="020B0703020202090204" pitchFamily="34" charset="0"/>
              </a:rPr>
              <a:t>disagree –</a:t>
            </a:r>
            <a:r>
              <a:rPr lang="en-GB" dirty="0">
                <a:solidFill>
                  <a:schemeClr val="bg1"/>
                </a:solidFill>
                <a:latin typeface="Trebuchet MS" panose="020B0703020202090204" pitchFamily="34" charset="0"/>
              </a:rPr>
              <a:t> </a:t>
            </a:r>
            <a:r>
              <a:rPr lang="en-GB" sz="1500" dirty="0">
                <a:solidFill>
                  <a:schemeClr val="bg1"/>
                </a:solidFill>
                <a:latin typeface="Trebuchet MS" panose="020B0703020202090204" pitchFamily="34" charset="0"/>
              </a:rPr>
              <a:t>veganism should not be actively promoted by the UK government.</a:t>
            </a:r>
            <a:endParaRPr dirty="0">
              <a:solidFill>
                <a:schemeClr val="bg1"/>
              </a:solidFill>
              <a:latin typeface="Trebuchet MS" panose="020B0703020202090204" pitchFamily="34" charset="0"/>
            </a:endParaRPr>
          </a:p>
        </p:txBody>
      </p:sp>
      <p:sp>
        <p:nvSpPr>
          <p:cNvPr id="165" name="Google Shape;165;p27"/>
          <p:cNvSpPr txBox="1"/>
          <p:nvPr/>
        </p:nvSpPr>
        <p:spPr>
          <a:xfrm>
            <a:off x="3669635" y="3659722"/>
            <a:ext cx="3000000" cy="677078"/>
          </a:xfrm>
          <a:prstGeom prst="rect">
            <a:avLst/>
          </a:prstGeom>
          <a:noFill/>
          <a:ln>
            <a:noFill/>
          </a:ln>
        </p:spPr>
        <p:txBody>
          <a:bodyPr spcFirstLastPara="1" wrap="square" lIns="91425" tIns="91425" rIns="91425" bIns="91425" anchor="t" anchorCtr="0">
            <a:spAutoFit/>
          </a:bodyPr>
          <a:lstStyle/>
          <a:p>
            <a:pPr marL="0" lvl="0" indent="0" rtl="0">
              <a:spcBef>
                <a:spcPts val="0"/>
              </a:spcBef>
              <a:spcAft>
                <a:spcPts val="0"/>
              </a:spcAft>
              <a:buNone/>
            </a:pPr>
            <a:r>
              <a:rPr lang="en-GB" sz="1600" dirty="0">
                <a:solidFill>
                  <a:srgbClr val="008375"/>
                </a:solidFill>
                <a:latin typeface="Trebuchet MS" panose="020B0703020202090204" pitchFamily="34" charset="0"/>
              </a:rPr>
              <a:t>You don’t have to stick with the side you argued for!</a:t>
            </a:r>
            <a:endParaRPr sz="1600" dirty="0">
              <a:solidFill>
                <a:srgbClr val="008375"/>
              </a:solidFill>
              <a:latin typeface="Trebuchet MS" panose="020B0703020202090204" pitchFamily="34" charset="0"/>
            </a:endParaRPr>
          </a:p>
        </p:txBody>
      </p:sp>
      <p:sp>
        <p:nvSpPr>
          <p:cNvPr id="2" name="Oval 1">
            <a:extLst>
              <a:ext uri="{FF2B5EF4-FFF2-40B4-BE49-F238E27FC236}">
                <a16:creationId xmlns:a16="http://schemas.microsoft.com/office/drawing/2014/main" id="{BF68518A-3DB1-1CD8-16B4-E01A6390F150}"/>
              </a:ext>
            </a:extLst>
          </p:cNvPr>
          <p:cNvSpPr/>
          <p:nvPr/>
        </p:nvSpPr>
        <p:spPr>
          <a:xfrm>
            <a:off x="2906042" y="3659722"/>
            <a:ext cx="677078" cy="677078"/>
          </a:xfrm>
          <a:prstGeom prst="ellipse">
            <a:avLst/>
          </a:prstGeom>
          <a:solidFill>
            <a:srgbClr val="E0EFF1"/>
          </a:solidFill>
          <a:ln w="47625">
            <a:solidFill>
              <a:srgbClr val="008375"/>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Google Shape;165;p27">
            <a:extLst>
              <a:ext uri="{FF2B5EF4-FFF2-40B4-BE49-F238E27FC236}">
                <a16:creationId xmlns:a16="http://schemas.microsoft.com/office/drawing/2014/main" id="{548B087A-6821-4FC9-AB77-0F0BE5EA0483}"/>
              </a:ext>
            </a:extLst>
          </p:cNvPr>
          <p:cNvSpPr txBox="1"/>
          <p:nvPr/>
        </p:nvSpPr>
        <p:spPr>
          <a:xfrm>
            <a:off x="2906043" y="3591354"/>
            <a:ext cx="677077" cy="830966"/>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200" b="1" dirty="0">
                <a:solidFill>
                  <a:srgbClr val="008375"/>
                </a:solidFill>
                <a:latin typeface="Trebuchet MS" panose="020B0703020202090204" pitchFamily="34" charset="0"/>
              </a:rPr>
              <a:t>!</a:t>
            </a:r>
            <a:endParaRPr sz="4200" b="1" dirty="0">
              <a:solidFill>
                <a:srgbClr val="008375"/>
              </a:solidFill>
              <a:latin typeface="Trebuchet MS" panose="020B070302020209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15"/>
          <p:cNvSpPr txBox="1">
            <a:spLocks noGrp="1"/>
          </p:cNvSpPr>
          <p:nvPr>
            <p:ph type="body" idx="1"/>
          </p:nvPr>
        </p:nvSpPr>
        <p:spPr>
          <a:xfrm>
            <a:off x="311700" y="566170"/>
            <a:ext cx="85206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sz="1400" dirty="0">
                <a:solidFill>
                  <a:schemeClr val="tx2">
                    <a:lumMod val="50000"/>
                    <a:lumOff val="50000"/>
                  </a:schemeClr>
                </a:solidFill>
              </a:rPr>
              <a:t>Imagine it is Monday morning. You are the UK's newly appointed Minister for Food Policy. On your desk are two letters that arrived over the weekend and you have 30 minutes before a press conference. The reporters will ask: </a:t>
            </a:r>
            <a:r>
              <a:rPr lang="en-GB" sz="1400" b="1" dirty="0">
                <a:solidFill>
                  <a:srgbClr val="008375"/>
                </a:solidFill>
              </a:rPr>
              <a:t>‘Does the government support promoting veganism?’ </a:t>
            </a:r>
            <a:endParaRPr sz="1400" b="1" dirty="0">
              <a:solidFill>
                <a:srgbClr val="008375"/>
              </a:solidFill>
            </a:endParaRPr>
          </a:p>
          <a:p>
            <a:pPr marL="457200" lvl="0" indent="-317500" algn="l" rtl="0">
              <a:spcBef>
                <a:spcPts val="1200"/>
              </a:spcBef>
              <a:spcAft>
                <a:spcPts val="0"/>
              </a:spcAft>
              <a:buClr>
                <a:srgbClr val="008375"/>
              </a:buClr>
              <a:buSzPts val="1400"/>
              <a:buAutoNum type="arabicPeriod"/>
            </a:pPr>
            <a:r>
              <a:rPr lang="en-GB" sz="1400" dirty="0">
                <a:solidFill>
                  <a:schemeClr val="tx2">
                    <a:lumMod val="50000"/>
                    <a:lumOff val="50000"/>
                  </a:schemeClr>
                </a:solidFill>
              </a:rPr>
              <a:t>Read the summaries of the letters.</a:t>
            </a:r>
            <a:endParaRPr sz="1400" dirty="0">
              <a:solidFill>
                <a:schemeClr val="tx2">
                  <a:lumMod val="50000"/>
                  <a:lumOff val="50000"/>
                </a:schemeClr>
              </a:solidFill>
            </a:endParaRPr>
          </a:p>
          <a:p>
            <a:pPr marL="0" lvl="0" indent="0" algn="l" rtl="0">
              <a:spcBef>
                <a:spcPts val="1200"/>
              </a:spcBef>
              <a:spcAft>
                <a:spcPts val="0"/>
              </a:spcAft>
              <a:buNone/>
            </a:pPr>
            <a:endParaRPr sz="1400" dirty="0">
              <a:solidFill>
                <a:schemeClr val="dk1"/>
              </a:solidFill>
            </a:endParaRPr>
          </a:p>
          <a:p>
            <a:pPr marL="0" lvl="0" indent="0" algn="l" rtl="0">
              <a:lnSpc>
                <a:spcPct val="100000"/>
              </a:lnSpc>
              <a:spcBef>
                <a:spcPts val="1200"/>
              </a:spcBef>
              <a:spcAft>
                <a:spcPts val="0"/>
              </a:spcAft>
              <a:buNone/>
            </a:pPr>
            <a:endParaRPr sz="1200" dirty="0">
              <a:solidFill>
                <a:schemeClr val="dk1"/>
              </a:solidFill>
            </a:endParaRPr>
          </a:p>
          <a:p>
            <a:pPr marL="0" lvl="0" indent="0" algn="l" rtl="0">
              <a:lnSpc>
                <a:spcPct val="100000"/>
              </a:lnSpc>
              <a:spcBef>
                <a:spcPts val="1200"/>
              </a:spcBef>
              <a:spcAft>
                <a:spcPts val="0"/>
              </a:spcAft>
              <a:buNone/>
            </a:pPr>
            <a:endParaRPr sz="1200" dirty="0">
              <a:solidFill>
                <a:schemeClr val="dk1"/>
              </a:solidFill>
            </a:endParaRPr>
          </a:p>
          <a:p>
            <a:pPr marL="139700" indent="0">
              <a:lnSpc>
                <a:spcPct val="100000"/>
              </a:lnSpc>
              <a:spcBef>
                <a:spcPts val="1200"/>
              </a:spcBef>
              <a:buClr>
                <a:schemeClr val="dk1"/>
              </a:buClr>
              <a:buSzPts val="1400"/>
              <a:buNone/>
            </a:pPr>
            <a:endParaRPr lang="en-GB" sz="1200" dirty="0">
              <a:solidFill>
                <a:schemeClr val="dk1"/>
              </a:solidFill>
            </a:endParaRPr>
          </a:p>
          <a:p>
            <a:pPr marL="139700" indent="0">
              <a:spcBef>
                <a:spcPts val="1200"/>
              </a:spcBef>
              <a:buClr>
                <a:schemeClr val="dk1"/>
              </a:buClr>
              <a:buSzPts val="1400"/>
              <a:buNone/>
            </a:pPr>
            <a:r>
              <a:rPr lang="en-GB" sz="1400" dirty="0">
                <a:solidFill>
                  <a:srgbClr val="008375"/>
                </a:solidFill>
              </a:rPr>
              <a:t>2. </a:t>
            </a:r>
            <a:r>
              <a:rPr lang="en-GB" sz="1400" dirty="0">
                <a:solidFill>
                  <a:schemeClr val="tx2">
                    <a:lumMod val="50000"/>
                    <a:lumOff val="50000"/>
                  </a:schemeClr>
                </a:solidFill>
              </a:rPr>
              <a:t>Decide which option is best for the press conference and write one opening.</a:t>
            </a:r>
            <a:endParaRPr sz="1400" dirty="0">
              <a:solidFill>
                <a:schemeClr val="tx2">
                  <a:lumMod val="50000"/>
                  <a:lumOff val="50000"/>
                </a:schemeClr>
              </a:solidFill>
            </a:endParaRPr>
          </a:p>
        </p:txBody>
      </p:sp>
      <p:sp>
        <p:nvSpPr>
          <p:cNvPr id="66" name="Google Shape;66;p15"/>
          <p:cNvSpPr txBox="1"/>
          <p:nvPr/>
        </p:nvSpPr>
        <p:spPr>
          <a:xfrm>
            <a:off x="0" y="71120"/>
            <a:ext cx="9144000" cy="553968"/>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400" b="1" dirty="0">
                <a:solidFill>
                  <a:srgbClr val="008375"/>
                </a:solidFill>
                <a:latin typeface="Trebuchet MS" panose="020B0703020202090204" pitchFamily="34" charset="0"/>
              </a:rPr>
              <a:t>Starter</a:t>
            </a:r>
            <a:endParaRPr sz="2400" b="1" dirty="0">
              <a:solidFill>
                <a:srgbClr val="008375"/>
              </a:solidFill>
              <a:latin typeface="Trebuchet MS" panose="020B0703020202090204" pitchFamily="34" charset="0"/>
            </a:endParaRPr>
          </a:p>
        </p:txBody>
      </p:sp>
      <p:sp>
        <p:nvSpPr>
          <p:cNvPr id="67" name="Google Shape;67;p15"/>
          <p:cNvSpPr txBox="1"/>
          <p:nvPr/>
        </p:nvSpPr>
        <p:spPr>
          <a:xfrm>
            <a:off x="359455" y="1893853"/>
            <a:ext cx="3799840" cy="1179139"/>
          </a:xfrm>
          <a:prstGeom prst="rect">
            <a:avLst/>
          </a:prstGeom>
          <a:solidFill>
            <a:srgbClr val="008375"/>
          </a:solid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GB" sz="1300" b="1" dirty="0">
                <a:solidFill>
                  <a:schemeClr val="bg1"/>
                </a:solidFill>
                <a:latin typeface="Trebuchet MS" panose="020B0703020202090204" pitchFamily="34" charset="0"/>
              </a:rPr>
              <a:t>Letter 1 </a:t>
            </a:r>
            <a:r>
              <a:rPr lang="en-GB" sz="1150" dirty="0">
                <a:solidFill>
                  <a:schemeClr val="bg1"/>
                </a:solidFill>
                <a:latin typeface="Trebuchet MS" panose="020B0703020202090204" pitchFamily="34" charset="0"/>
              </a:rPr>
              <a:t>is from a group of </a:t>
            </a:r>
            <a:r>
              <a:rPr lang="en-GB" sz="1150" b="1" dirty="0">
                <a:solidFill>
                  <a:schemeClr val="bg1"/>
                </a:solidFill>
                <a:latin typeface="Trebuchet MS" panose="020B0703020202090204" pitchFamily="34" charset="0"/>
              </a:rPr>
              <a:t>farmers </a:t>
            </a:r>
            <a:r>
              <a:rPr lang="en-GB" sz="1150" dirty="0">
                <a:solidFill>
                  <a:schemeClr val="bg1"/>
                </a:solidFill>
                <a:latin typeface="Trebuchet MS" panose="020B0703020202090204" pitchFamily="34" charset="0"/>
              </a:rPr>
              <a:t>in Derbyshire. They are worried that a rise in veganism is threatening their livelihoods. They want the government to </a:t>
            </a:r>
            <a:r>
              <a:rPr lang="en-GB" sz="1150" b="1" i="1" dirty="0">
                <a:solidFill>
                  <a:schemeClr val="bg1"/>
                </a:solidFill>
                <a:latin typeface="Trebuchet MS" panose="020B0703020202090204" pitchFamily="34" charset="0"/>
              </a:rPr>
              <a:t>protect and promote</a:t>
            </a:r>
            <a:r>
              <a:rPr lang="en-GB" sz="1150" b="1" dirty="0">
                <a:solidFill>
                  <a:schemeClr val="bg1"/>
                </a:solidFill>
                <a:latin typeface="Trebuchet MS" panose="020B0703020202090204" pitchFamily="34" charset="0"/>
              </a:rPr>
              <a:t> British meat and dairy farming</a:t>
            </a:r>
            <a:r>
              <a:rPr lang="en-GB" sz="1150" dirty="0">
                <a:solidFill>
                  <a:schemeClr val="bg1"/>
                </a:solidFill>
                <a:latin typeface="Trebuchet MS" panose="020B0703020202090204" pitchFamily="34" charset="0"/>
              </a:rPr>
              <a:t>.</a:t>
            </a:r>
            <a:endParaRPr sz="1150" dirty="0">
              <a:solidFill>
                <a:schemeClr val="bg1"/>
              </a:solidFill>
              <a:latin typeface="Trebuchet MS" panose="020B0703020202090204" pitchFamily="34" charset="0"/>
            </a:endParaRPr>
          </a:p>
        </p:txBody>
      </p:sp>
      <p:sp>
        <p:nvSpPr>
          <p:cNvPr id="68" name="Google Shape;68;p15"/>
          <p:cNvSpPr txBox="1"/>
          <p:nvPr/>
        </p:nvSpPr>
        <p:spPr>
          <a:xfrm>
            <a:off x="4278169" y="1893853"/>
            <a:ext cx="4483011" cy="1179139"/>
          </a:xfrm>
          <a:prstGeom prst="rect">
            <a:avLst/>
          </a:prstGeom>
          <a:solidFill>
            <a:srgbClr val="008375"/>
          </a:solidFill>
          <a:ln w="9525" cap="flat" cmpd="sng">
            <a:solidFill>
              <a:schemeClr val="dk1"/>
            </a:solidFill>
            <a:prstDash val="solid"/>
            <a:round/>
            <a:headEnd type="none" w="sm" len="sm"/>
            <a:tailEnd type="none" w="sm" len="sm"/>
          </a:ln>
        </p:spPr>
        <p:txBody>
          <a:bodyPr spcFirstLastPara="1" wrap="square" lIns="91425" tIns="91425" rIns="91425" bIns="91425" anchor="t" anchorCtr="0">
            <a:spAutoFit/>
          </a:bodyPr>
          <a:lstStyle/>
          <a:p>
            <a:pPr marL="0" lvl="0" indent="0" algn="l" rtl="0">
              <a:lnSpc>
                <a:spcPct val="115000"/>
              </a:lnSpc>
              <a:spcBef>
                <a:spcPts val="0"/>
              </a:spcBef>
              <a:spcAft>
                <a:spcPts val="1200"/>
              </a:spcAft>
              <a:buNone/>
            </a:pPr>
            <a:r>
              <a:rPr lang="en-GB" sz="1300" b="1" dirty="0">
                <a:solidFill>
                  <a:schemeClr val="bg1"/>
                </a:solidFill>
                <a:latin typeface="Trebuchet MS" panose="020B0703020202090204" pitchFamily="34" charset="0"/>
              </a:rPr>
              <a:t>Letter 2 </a:t>
            </a:r>
            <a:r>
              <a:rPr lang="en-GB" sz="1150" dirty="0">
                <a:solidFill>
                  <a:schemeClr val="bg1"/>
                </a:solidFill>
                <a:latin typeface="Trebuchet MS" panose="020B0703020202090204" pitchFamily="34" charset="0"/>
              </a:rPr>
              <a:t>is from a group of </a:t>
            </a:r>
            <a:r>
              <a:rPr lang="en-GB" sz="1150" b="1" dirty="0">
                <a:solidFill>
                  <a:schemeClr val="bg1"/>
                </a:solidFill>
                <a:latin typeface="Trebuchet MS" panose="020B0703020202090204" pitchFamily="34" charset="0"/>
              </a:rPr>
              <a:t>environmental scientists</a:t>
            </a:r>
            <a:r>
              <a:rPr lang="en-GB" sz="1150" dirty="0">
                <a:solidFill>
                  <a:schemeClr val="bg1"/>
                </a:solidFill>
                <a:latin typeface="Trebuchet MS" panose="020B0703020202090204" pitchFamily="34" charset="0"/>
              </a:rPr>
              <a:t>. They say that animal farming produces 57% of greenhouse gases from food production. They want the government to </a:t>
            </a:r>
            <a:r>
              <a:rPr lang="en-GB" sz="1150" b="1" i="1" dirty="0">
                <a:solidFill>
                  <a:schemeClr val="bg1"/>
                </a:solidFill>
                <a:latin typeface="Trebuchet MS" panose="020B0703020202090204" pitchFamily="34" charset="0"/>
              </a:rPr>
              <a:t>actively encourage</a:t>
            </a:r>
            <a:r>
              <a:rPr lang="en-GB" sz="1150" b="1" dirty="0">
                <a:solidFill>
                  <a:schemeClr val="bg1"/>
                </a:solidFill>
                <a:latin typeface="Trebuchet MS" panose="020B0703020202090204" pitchFamily="34" charset="0"/>
              </a:rPr>
              <a:t> plant-based diets to meet the UK's climate targets</a:t>
            </a:r>
            <a:r>
              <a:rPr lang="en-GB" sz="1150" dirty="0">
                <a:solidFill>
                  <a:schemeClr val="bg1"/>
                </a:solidFill>
                <a:latin typeface="Trebuchet MS" panose="020B0703020202090204" pitchFamily="34" charset="0"/>
              </a:rPr>
              <a:t>.</a:t>
            </a:r>
            <a:endParaRPr sz="1150" dirty="0">
              <a:solidFill>
                <a:schemeClr val="bg1"/>
              </a:solidFill>
              <a:latin typeface="Trebuchet MS" panose="020B0703020202090204" pitchFamily="34" charset="0"/>
            </a:endParaRPr>
          </a:p>
        </p:txBody>
      </p:sp>
      <p:sp>
        <p:nvSpPr>
          <p:cNvPr id="69" name="Google Shape;69;p15"/>
          <p:cNvSpPr/>
          <p:nvPr/>
        </p:nvSpPr>
        <p:spPr>
          <a:xfrm>
            <a:off x="891850" y="3617150"/>
            <a:ext cx="2125670" cy="893400"/>
          </a:xfrm>
          <a:prstGeom prst="rect">
            <a:avLst/>
          </a:prstGeom>
          <a:solidFill>
            <a:srgbClr val="E0EFF1"/>
          </a:solidFill>
          <a:ln w="9525" cap="flat" cmpd="sng">
            <a:solidFill>
              <a:srgbClr val="00837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400" b="1" dirty="0">
                <a:solidFill>
                  <a:srgbClr val="008375"/>
                </a:solidFill>
                <a:latin typeface="Trebuchet MS" panose="020B0703020202090204" pitchFamily="34" charset="0"/>
              </a:rPr>
              <a:t>Yes, promote it –</a:t>
            </a:r>
            <a:r>
              <a:rPr lang="en-GB" sz="1400" dirty="0">
                <a:solidFill>
                  <a:srgbClr val="008375"/>
                </a:solidFill>
                <a:latin typeface="Trebuchet MS" panose="020B0703020202090204" pitchFamily="34" charset="0"/>
              </a:rPr>
              <a:t> the environmental case is too strong to ignore.</a:t>
            </a:r>
            <a:endParaRPr sz="1400" dirty="0">
              <a:solidFill>
                <a:srgbClr val="008375"/>
              </a:solidFill>
              <a:latin typeface="Trebuchet MS" panose="020B0703020202090204" pitchFamily="34" charset="0"/>
            </a:endParaRPr>
          </a:p>
        </p:txBody>
      </p:sp>
      <p:sp>
        <p:nvSpPr>
          <p:cNvPr id="70" name="Google Shape;70;p15"/>
          <p:cNvSpPr/>
          <p:nvPr/>
        </p:nvSpPr>
        <p:spPr>
          <a:xfrm>
            <a:off x="3329220" y="3617340"/>
            <a:ext cx="2335500" cy="893400"/>
          </a:xfrm>
          <a:prstGeom prst="rect">
            <a:avLst/>
          </a:prstGeom>
          <a:solidFill>
            <a:srgbClr val="E0EFF1"/>
          </a:solidFill>
          <a:ln w="9525" cap="flat" cmpd="sng">
            <a:solidFill>
              <a:srgbClr val="008375"/>
            </a:solidFill>
            <a:prstDash val="solid"/>
            <a:round/>
            <a:headEnd type="none" w="sm" len="sm"/>
            <a:tailEnd type="none" w="sm" len="sm"/>
          </a:ln>
        </p:spPr>
        <p:txBody>
          <a:bodyPr spcFirstLastPara="1" wrap="square" lIns="91425" tIns="91425" rIns="91425" bIns="91425" anchor="ctr" anchorCtr="0">
            <a:noAutofit/>
          </a:bodyPr>
          <a:lstStyle/>
          <a:p>
            <a:pPr algn="ctr"/>
            <a:r>
              <a:rPr lang="en-GB" sz="1400" b="1" dirty="0">
                <a:solidFill>
                  <a:srgbClr val="008375"/>
                </a:solidFill>
                <a:latin typeface="Trebuchet MS" panose="020B0703020202090204" pitchFamily="34" charset="0"/>
              </a:rPr>
              <a:t>No stay neutral –</a:t>
            </a:r>
            <a:r>
              <a:rPr lang="en-GB" sz="1400" dirty="0">
                <a:solidFill>
                  <a:srgbClr val="008375"/>
                </a:solidFill>
                <a:latin typeface="Trebuchet MS" panose="020B0703020202090204" pitchFamily="34" charset="0"/>
              </a:rPr>
              <a:t> it is not the government’s place to decide people’s diets.</a:t>
            </a:r>
            <a:endParaRPr sz="1400" dirty="0">
              <a:solidFill>
                <a:srgbClr val="008375"/>
              </a:solidFill>
              <a:latin typeface="Trebuchet MS" panose="020B0703020202090204" pitchFamily="34" charset="0"/>
            </a:endParaRPr>
          </a:p>
        </p:txBody>
      </p:sp>
      <p:sp>
        <p:nvSpPr>
          <p:cNvPr id="71" name="Google Shape;71;p15"/>
          <p:cNvSpPr/>
          <p:nvPr/>
        </p:nvSpPr>
        <p:spPr>
          <a:xfrm>
            <a:off x="5976420" y="3617150"/>
            <a:ext cx="2254500" cy="893400"/>
          </a:xfrm>
          <a:prstGeom prst="rect">
            <a:avLst/>
          </a:prstGeom>
          <a:solidFill>
            <a:srgbClr val="E0EFF1"/>
          </a:solidFill>
          <a:ln w="9525" cap="flat" cmpd="sng">
            <a:solidFill>
              <a:srgbClr val="008375"/>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sz="1400" b="1" dirty="0">
                <a:solidFill>
                  <a:srgbClr val="008375"/>
                </a:solidFill>
                <a:latin typeface="Trebuchet MS" panose="020B0703020202090204" pitchFamily="34" charset="0"/>
              </a:rPr>
              <a:t>It depends –</a:t>
            </a:r>
            <a:r>
              <a:rPr lang="en-GB" sz="1400" dirty="0">
                <a:solidFill>
                  <a:srgbClr val="008375"/>
                </a:solidFill>
                <a:latin typeface="Trebuchet MS" panose="020B0703020202090204" pitchFamily="34" charset="0"/>
              </a:rPr>
              <a:t> the answer needs more consideration (such as…).</a:t>
            </a:r>
            <a:endParaRPr sz="1400" dirty="0">
              <a:solidFill>
                <a:srgbClr val="008375"/>
              </a:solidFill>
              <a:latin typeface="Trebuchet MS" panose="020B070302020209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xfrm>
            <a:off x="0" y="607585"/>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What are we going to learn?</a:t>
            </a:r>
            <a:endParaRPr b="1" dirty="0"/>
          </a:p>
        </p:txBody>
      </p:sp>
      <p:sp>
        <p:nvSpPr>
          <p:cNvPr id="78" name="Google Shape;78;p16"/>
          <p:cNvSpPr txBox="1">
            <a:spLocks noGrp="1"/>
          </p:cNvSpPr>
          <p:nvPr>
            <p:ph type="body" idx="1"/>
          </p:nvPr>
        </p:nvSpPr>
        <p:spPr>
          <a:xfrm>
            <a:off x="1314090" y="1424315"/>
            <a:ext cx="651582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en-GB" b="1" dirty="0">
                <a:solidFill>
                  <a:srgbClr val="008375"/>
                </a:solidFill>
              </a:rPr>
              <a:t>Learning Objectives</a:t>
            </a:r>
            <a:endParaRPr b="1" dirty="0">
              <a:solidFill>
                <a:srgbClr val="008375"/>
              </a:solidFill>
            </a:endParaRPr>
          </a:p>
          <a:p>
            <a:pPr marL="457200" lvl="0" indent="-323850" algn="l" rtl="0">
              <a:spcBef>
                <a:spcPts val="1200"/>
              </a:spcBef>
              <a:spcAft>
                <a:spcPts val="0"/>
              </a:spcAft>
              <a:buClr>
                <a:srgbClr val="008375"/>
              </a:buClr>
              <a:buSzPts val="1500"/>
              <a:buAutoNum type="arabicPeriod"/>
            </a:pPr>
            <a:r>
              <a:rPr lang="en-GB" dirty="0">
                <a:solidFill>
                  <a:schemeClr val="tx2">
                    <a:lumMod val="50000"/>
                    <a:lumOff val="50000"/>
                  </a:schemeClr>
                </a:solidFill>
              </a:rPr>
              <a:t>To understand the process of parliamentary debate in the UK.</a:t>
            </a:r>
            <a:endParaRPr dirty="0">
              <a:solidFill>
                <a:schemeClr val="tx2">
                  <a:lumMod val="50000"/>
                  <a:lumOff val="50000"/>
                </a:schemeClr>
              </a:solidFill>
            </a:endParaRPr>
          </a:p>
          <a:p>
            <a:pPr marL="457200" lvl="0" indent="-323850" algn="l" rtl="0">
              <a:spcBef>
                <a:spcPts val="0"/>
              </a:spcBef>
              <a:spcAft>
                <a:spcPts val="0"/>
              </a:spcAft>
              <a:buClr>
                <a:srgbClr val="008375"/>
              </a:buClr>
              <a:buSzPts val="1500"/>
              <a:buAutoNum type="arabicPeriod"/>
            </a:pPr>
            <a:r>
              <a:rPr lang="en-GB" dirty="0">
                <a:solidFill>
                  <a:schemeClr val="tx2">
                    <a:lumMod val="50000"/>
                    <a:lumOff val="50000"/>
                  </a:schemeClr>
                </a:solidFill>
              </a:rPr>
              <a:t>To argue for and against the motion using evidence.</a:t>
            </a:r>
            <a:endParaRPr dirty="0">
              <a:solidFill>
                <a:schemeClr val="tx2">
                  <a:lumMod val="50000"/>
                  <a:lumOff val="50000"/>
                </a:schemeClr>
              </a:solidFill>
            </a:endParaRPr>
          </a:p>
          <a:p>
            <a:pPr marL="0" lvl="0" indent="0" algn="l" rtl="0">
              <a:spcBef>
                <a:spcPts val="1200"/>
              </a:spcBef>
              <a:spcAft>
                <a:spcPts val="0"/>
              </a:spcAft>
              <a:buNone/>
            </a:pPr>
            <a:endParaRPr dirty="0">
              <a:solidFill>
                <a:schemeClr val="tx2">
                  <a:lumMod val="50000"/>
                  <a:lumOff val="50000"/>
                </a:schemeClr>
              </a:solidFill>
            </a:endParaRPr>
          </a:p>
          <a:p>
            <a:pPr marL="0" lvl="0" indent="0" algn="l" rtl="0">
              <a:spcBef>
                <a:spcPts val="1200"/>
              </a:spcBef>
              <a:spcAft>
                <a:spcPts val="0"/>
              </a:spcAft>
              <a:buNone/>
            </a:pPr>
            <a:r>
              <a:rPr lang="en-GB" b="1" dirty="0">
                <a:solidFill>
                  <a:srgbClr val="008375"/>
                </a:solidFill>
              </a:rPr>
              <a:t>Key words</a:t>
            </a:r>
            <a:endParaRPr b="1" dirty="0">
              <a:solidFill>
                <a:srgbClr val="008375"/>
              </a:solidFill>
            </a:endParaRPr>
          </a:p>
          <a:p>
            <a:pPr marL="0" lvl="0" indent="0" algn="l" rtl="0">
              <a:spcBef>
                <a:spcPts val="1200"/>
              </a:spcBef>
              <a:spcAft>
                <a:spcPts val="0"/>
              </a:spcAft>
              <a:buNone/>
            </a:pPr>
            <a:r>
              <a:rPr lang="en-GB" b="1" dirty="0">
                <a:solidFill>
                  <a:srgbClr val="008375"/>
                </a:solidFill>
              </a:rPr>
              <a:t>Motion: </a:t>
            </a:r>
            <a:r>
              <a:rPr lang="en-GB" dirty="0">
                <a:solidFill>
                  <a:schemeClr val="tx2">
                    <a:lumMod val="50000"/>
                    <a:lumOff val="50000"/>
                  </a:schemeClr>
                </a:solidFill>
              </a:rPr>
              <a:t>a formal proposal or statement</a:t>
            </a:r>
            <a:endParaRPr dirty="0">
              <a:solidFill>
                <a:schemeClr val="tx2">
                  <a:lumMod val="50000"/>
                  <a:lumOff val="50000"/>
                </a:schemeClr>
              </a:solidFill>
            </a:endParaRPr>
          </a:p>
          <a:p>
            <a:pPr marL="0" lvl="0" indent="0" algn="l" rtl="0">
              <a:spcBef>
                <a:spcPts val="1200"/>
              </a:spcBef>
              <a:spcAft>
                <a:spcPts val="1200"/>
              </a:spcAft>
              <a:buNone/>
            </a:pPr>
            <a:r>
              <a:rPr lang="en-GB" b="1" dirty="0">
                <a:solidFill>
                  <a:srgbClr val="008375"/>
                </a:solidFill>
              </a:rPr>
              <a:t>Rebuttal: </a:t>
            </a:r>
            <a:r>
              <a:rPr lang="en-GB" dirty="0">
                <a:solidFill>
                  <a:schemeClr val="tx2">
                    <a:lumMod val="50000"/>
                    <a:lumOff val="50000"/>
                  </a:schemeClr>
                </a:solidFill>
              </a:rPr>
              <a:t>a formal argument, evidence or statement against a debate</a:t>
            </a:r>
            <a:endParaRPr dirty="0">
              <a:solidFill>
                <a:schemeClr val="tx2">
                  <a:lumMod val="50000"/>
                  <a:lumOff val="50000"/>
                </a:schemeClr>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0" y="928120"/>
            <a:ext cx="9144000" cy="328726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GB" sz="3000" b="1" dirty="0"/>
              <a:t>‘Veganism should be actively promoted</a:t>
            </a:r>
            <a:br>
              <a:rPr lang="en-GB" sz="3000" b="1" dirty="0"/>
            </a:br>
            <a:r>
              <a:rPr lang="en-GB" sz="3000" b="1" dirty="0"/>
              <a:t>by the UK government.’</a:t>
            </a:r>
            <a:endParaRPr sz="3000" b="1" dirty="0"/>
          </a:p>
          <a:p>
            <a:pPr marL="0" lvl="0" indent="0" algn="ctr" rtl="0">
              <a:lnSpc>
                <a:spcPct val="115000"/>
              </a:lnSpc>
              <a:spcBef>
                <a:spcPts val="500"/>
              </a:spcBef>
              <a:spcAft>
                <a:spcPts val="0"/>
              </a:spcAft>
              <a:buNone/>
            </a:pPr>
            <a:br>
              <a:rPr lang="en-GB" sz="1800" dirty="0">
                <a:solidFill>
                  <a:schemeClr val="tx2">
                    <a:lumMod val="50000"/>
                    <a:lumOff val="50000"/>
                  </a:schemeClr>
                </a:solidFill>
              </a:rPr>
            </a:br>
            <a:r>
              <a:rPr lang="en-GB" sz="1900" dirty="0">
                <a:solidFill>
                  <a:schemeClr val="tx2">
                    <a:lumMod val="50000"/>
                    <a:lumOff val="50000"/>
                  </a:schemeClr>
                </a:solidFill>
              </a:rPr>
              <a:t>Proposition argues for</a:t>
            </a:r>
            <a:endParaRPr sz="1900" dirty="0">
              <a:solidFill>
                <a:schemeClr val="tx2">
                  <a:lumMod val="50000"/>
                  <a:lumOff val="50000"/>
                </a:schemeClr>
              </a:solidFill>
            </a:endParaRPr>
          </a:p>
          <a:p>
            <a:pPr marL="0" lvl="0" indent="0" algn="ctr" rtl="0">
              <a:lnSpc>
                <a:spcPct val="115000"/>
              </a:lnSpc>
              <a:spcBef>
                <a:spcPts val="0"/>
              </a:spcBef>
              <a:spcAft>
                <a:spcPts val="0"/>
              </a:spcAft>
              <a:buNone/>
            </a:pPr>
            <a:br>
              <a:rPr lang="en-GB" sz="1900" dirty="0">
                <a:solidFill>
                  <a:schemeClr val="tx2">
                    <a:lumMod val="50000"/>
                    <a:lumOff val="50000"/>
                  </a:schemeClr>
                </a:solidFill>
              </a:rPr>
            </a:br>
            <a:r>
              <a:rPr lang="en-GB" sz="1900" dirty="0">
                <a:solidFill>
                  <a:schemeClr val="tx2">
                    <a:lumMod val="50000"/>
                    <a:lumOff val="50000"/>
                  </a:schemeClr>
                </a:solidFill>
              </a:rPr>
              <a:t>Opposition argues against</a:t>
            </a:r>
            <a:endParaRPr sz="1900" dirty="0">
              <a:solidFill>
                <a:schemeClr val="tx2">
                  <a:lumMod val="50000"/>
                  <a:lumOff val="50000"/>
                </a:schemeClr>
              </a:solidFill>
            </a:endParaRPr>
          </a:p>
          <a:p>
            <a:pPr marL="0" lvl="0" indent="0" algn="ctr" rtl="0">
              <a:lnSpc>
                <a:spcPct val="115000"/>
              </a:lnSpc>
              <a:spcBef>
                <a:spcPts val="0"/>
              </a:spcBef>
              <a:spcAft>
                <a:spcPts val="0"/>
              </a:spcAft>
              <a:buNone/>
            </a:pPr>
            <a:br>
              <a:rPr lang="en-GB" sz="1900" dirty="0">
                <a:solidFill>
                  <a:schemeClr val="tx2">
                    <a:lumMod val="50000"/>
                    <a:lumOff val="50000"/>
                  </a:schemeClr>
                </a:solidFill>
              </a:rPr>
            </a:br>
            <a:r>
              <a:rPr lang="en-GB" sz="1900" dirty="0">
                <a:solidFill>
                  <a:schemeClr val="tx2">
                    <a:lumMod val="50000"/>
                    <a:lumOff val="50000"/>
                  </a:schemeClr>
                </a:solidFill>
              </a:rPr>
              <a:t>Both sides must use evidence, not just opinion</a:t>
            </a:r>
            <a:endParaRPr sz="1900" dirty="0">
              <a:solidFill>
                <a:schemeClr val="tx2">
                  <a:lumMod val="50000"/>
                  <a:lumOff val="50000"/>
                </a:schemeClr>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0" y="176950"/>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How to discuss and debate</a:t>
            </a:r>
            <a:endParaRPr b="1" dirty="0"/>
          </a:p>
        </p:txBody>
      </p:sp>
      <p:pic>
        <p:nvPicPr>
          <p:cNvPr id="89" name="Google Shape;89;p18"/>
          <p:cNvPicPr preferRelativeResize="0"/>
          <p:nvPr/>
        </p:nvPicPr>
        <p:blipFill>
          <a:blip r:embed="rId3">
            <a:alphaModFix/>
          </a:blip>
          <a:stretch>
            <a:fillRect/>
          </a:stretch>
        </p:blipFill>
        <p:spPr>
          <a:xfrm>
            <a:off x="329660" y="820770"/>
            <a:ext cx="5958590" cy="3416400"/>
          </a:xfrm>
          <a:prstGeom prst="rect">
            <a:avLst/>
          </a:prstGeom>
          <a:noFill/>
          <a:ln>
            <a:noFill/>
          </a:ln>
        </p:spPr>
      </p:pic>
      <p:sp>
        <p:nvSpPr>
          <p:cNvPr id="90" name="Google Shape;90;p18"/>
          <p:cNvSpPr txBox="1"/>
          <p:nvPr/>
        </p:nvSpPr>
        <p:spPr>
          <a:xfrm>
            <a:off x="370300" y="4201830"/>
            <a:ext cx="2439900"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400" dirty="0">
                <a:solidFill>
                  <a:schemeClr val="tx2">
                    <a:lumMod val="50000"/>
                    <a:lumOff val="50000"/>
                  </a:schemeClr>
                </a:solidFill>
                <a:latin typeface="Trebuchet MS" panose="020B0703020202090204" pitchFamily="34" charset="0"/>
              </a:rPr>
              <a:t>Watch the clip </a:t>
            </a:r>
            <a:r>
              <a:rPr lang="en-GB" sz="1400" b="1" u="sng" dirty="0">
                <a:solidFill>
                  <a:srgbClr val="008375"/>
                </a:solidFill>
                <a:latin typeface="Trebuchet MS" panose="020B0703020202090204" pitchFamily="34" charset="0"/>
                <a:hlinkClick r:id="rId4">
                  <a:extLst>
                    <a:ext uri="{A12FA001-AC4F-418D-AE19-62706E023703}">
                      <ahyp:hlinkClr xmlns:ahyp="http://schemas.microsoft.com/office/drawing/2018/hyperlinkcolor" val="tx"/>
                    </a:ext>
                  </a:extLst>
                </a:hlinkClick>
              </a:rPr>
              <a:t>here</a:t>
            </a:r>
            <a:endParaRPr sz="1400" b="1" dirty="0">
              <a:solidFill>
                <a:srgbClr val="008375"/>
              </a:solidFill>
              <a:latin typeface="Trebuchet MS" panose="020B0703020202090204" pitchFamily="34" charset="0"/>
            </a:endParaRPr>
          </a:p>
        </p:txBody>
      </p:sp>
      <p:sp>
        <p:nvSpPr>
          <p:cNvPr id="91" name="Google Shape;91;p18"/>
          <p:cNvSpPr/>
          <p:nvPr/>
        </p:nvSpPr>
        <p:spPr>
          <a:xfrm>
            <a:off x="6451600" y="1783952"/>
            <a:ext cx="2184400" cy="1490035"/>
          </a:xfrm>
          <a:prstGeom prst="rect">
            <a:avLst/>
          </a:prstGeom>
          <a:solidFill>
            <a:srgbClr val="008375"/>
          </a:solidFill>
          <a:ln w="9525" cap="flat" cmpd="sng">
            <a:no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GB" b="1" dirty="0">
                <a:solidFill>
                  <a:schemeClr val="bg1"/>
                </a:solidFill>
                <a:latin typeface="Trebuchet MS" panose="020B0703020202090204" pitchFamily="34" charset="0"/>
              </a:rPr>
              <a:t>What were the dos and don’ts suggested in the video?</a:t>
            </a:r>
            <a:endParaRPr b="1" dirty="0">
              <a:solidFill>
                <a:schemeClr val="bg1"/>
              </a:solidFill>
              <a:latin typeface="Trebuchet MS" panose="020B070302020209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0" y="203825"/>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Holding a formal debate</a:t>
            </a:r>
            <a:endParaRPr b="1" dirty="0"/>
          </a:p>
        </p:txBody>
      </p:sp>
      <p:sp>
        <p:nvSpPr>
          <p:cNvPr id="98" name="Google Shape;98;p19"/>
          <p:cNvSpPr txBox="1">
            <a:spLocks noGrp="1"/>
          </p:cNvSpPr>
          <p:nvPr>
            <p:ph type="body" idx="1"/>
          </p:nvPr>
        </p:nvSpPr>
        <p:spPr>
          <a:xfrm>
            <a:off x="311700" y="1349225"/>
            <a:ext cx="8520600" cy="3112765"/>
          </a:xfrm>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GB" b="1" dirty="0">
                <a:solidFill>
                  <a:srgbClr val="008375"/>
                </a:solidFill>
              </a:rPr>
              <a:t>Let’s check if you were able to work out the right order…</a:t>
            </a:r>
            <a:endParaRPr b="1" dirty="0">
              <a:solidFill>
                <a:srgbClr val="008375"/>
              </a:solidFill>
            </a:endParaRPr>
          </a:p>
          <a:p>
            <a:pPr lvl="0">
              <a:lnSpc>
                <a:spcPct val="150000"/>
              </a:lnSpc>
              <a:spcBef>
                <a:spcPts val="1200"/>
              </a:spcBef>
              <a:buClr>
                <a:srgbClr val="008375"/>
              </a:buClr>
              <a:buAutoNum type="arabicPeriod"/>
            </a:pPr>
            <a:r>
              <a:rPr lang="en-GB" dirty="0">
                <a:solidFill>
                  <a:schemeClr val="tx2">
                    <a:lumMod val="50000"/>
                    <a:lumOff val="50000"/>
                  </a:schemeClr>
                </a:solidFill>
              </a:rPr>
              <a:t>The debate begins </a:t>
            </a:r>
            <a:r>
              <a:rPr lang="en-GB" b="1" i="1" dirty="0">
                <a:solidFill>
                  <a:schemeClr val="tx2">
                    <a:lumMod val="50000"/>
                    <a:lumOff val="50000"/>
                  </a:schemeClr>
                </a:solidFill>
              </a:rPr>
              <a:t>–</a:t>
            </a:r>
            <a:r>
              <a:rPr lang="en-GB" dirty="0">
                <a:solidFill>
                  <a:schemeClr val="tx2">
                    <a:lumMod val="50000"/>
                    <a:lumOff val="50000"/>
                  </a:schemeClr>
                </a:solidFill>
              </a:rPr>
              <a:t> ‘order, order’</a:t>
            </a:r>
            <a:endParaRPr dirty="0">
              <a:solidFill>
                <a:schemeClr val="tx2">
                  <a:lumMod val="50000"/>
                  <a:lumOff val="50000"/>
                </a:schemeClr>
              </a:solidFill>
            </a:endParaRPr>
          </a:p>
          <a:p>
            <a:pPr lvl="0">
              <a:lnSpc>
                <a:spcPct val="150000"/>
              </a:lnSpc>
              <a:buClr>
                <a:srgbClr val="008375"/>
              </a:buClr>
              <a:buAutoNum type="arabicPeriod"/>
            </a:pPr>
            <a:r>
              <a:rPr lang="en-GB" dirty="0">
                <a:solidFill>
                  <a:schemeClr val="tx2">
                    <a:lumMod val="50000"/>
                    <a:lumOff val="50000"/>
                  </a:schemeClr>
                </a:solidFill>
              </a:rPr>
              <a:t>The motion is put to the House </a:t>
            </a:r>
            <a:r>
              <a:rPr lang="en-GB" b="1" i="1" dirty="0">
                <a:solidFill>
                  <a:schemeClr val="tx2">
                    <a:lumMod val="50000"/>
                    <a:lumOff val="50000"/>
                  </a:schemeClr>
                </a:solidFill>
              </a:rPr>
              <a:t>–</a:t>
            </a:r>
            <a:r>
              <a:rPr lang="en-GB" dirty="0">
                <a:solidFill>
                  <a:schemeClr val="tx2">
                    <a:lumMod val="50000"/>
                    <a:lumOff val="50000"/>
                  </a:schemeClr>
                </a:solidFill>
              </a:rPr>
              <a:t> overview of the question and its importance</a:t>
            </a:r>
            <a:endParaRPr dirty="0">
              <a:solidFill>
                <a:schemeClr val="tx2">
                  <a:lumMod val="50000"/>
                  <a:lumOff val="50000"/>
                </a:schemeClr>
              </a:solidFill>
            </a:endParaRPr>
          </a:p>
          <a:p>
            <a:pPr lvl="0">
              <a:lnSpc>
                <a:spcPct val="150000"/>
              </a:lnSpc>
              <a:buClr>
                <a:srgbClr val="008375"/>
              </a:buClr>
              <a:buAutoNum type="arabicPeriod"/>
            </a:pPr>
            <a:r>
              <a:rPr lang="en-GB" dirty="0">
                <a:solidFill>
                  <a:schemeClr val="tx2">
                    <a:lumMod val="50000"/>
                    <a:lumOff val="50000"/>
                  </a:schemeClr>
                </a:solidFill>
              </a:rPr>
              <a:t>The speaker announces the question </a:t>
            </a:r>
            <a:r>
              <a:rPr lang="en-GB" b="1" i="1" dirty="0">
                <a:solidFill>
                  <a:schemeClr val="tx2">
                    <a:lumMod val="50000"/>
                    <a:lumOff val="50000"/>
                  </a:schemeClr>
                </a:solidFill>
              </a:rPr>
              <a:t>–</a:t>
            </a:r>
            <a:r>
              <a:rPr lang="en-GB" dirty="0">
                <a:solidFill>
                  <a:schemeClr val="tx2">
                    <a:lumMod val="50000"/>
                    <a:lumOff val="50000"/>
                  </a:schemeClr>
                </a:solidFill>
              </a:rPr>
              <a:t> ‘the question before us is…’.</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The member opposing the motion begins.</a:t>
            </a:r>
            <a:endParaRPr dirty="0">
              <a:solidFill>
                <a:schemeClr val="tx2">
                  <a:lumMod val="50000"/>
                  <a:lumOff val="50000"/>
                </a:schemeClr>
              </a:solidFill>
            </a:endParaRPr>
          </a:p>
          <a:p>
            <a:pPr lvl="0">
              <a:lnSpc>
                <a:spcPct val="150000"/>
              </a:lnSpc>
              <a:buClr>
                <a:srgbClr val="008375"/>
              </a:buClr>
              <a:buAutoNum type="arabicPeriod"/>
            </a:pPr>
            <a:r>
              <a:rPr lang="en-GB" dirty="0">
                <a:solidFill>
                  <a:schemeClr val="tx2">
                    <a:lumMod val="50000"/>
                    <a:lumOff val="50000"/>
                  </a:schemeClr>
                </a:solidFill>
              </a:rPr>
              <a:t>Other speakers respond</a:t>
            </a:r>
            <a:r>
              <a:rPr lang="en-GB" b="1" i="1" dirty="0">
                <a:solidFill>
                  <a:schemeClr val="tx2">
                    <a:lumMod val="50000"/>
                    <a:lumOff val="50000"/>
                  </a:schemeClr>
                </a:solidFill>
              </a:rPr>
              <a:t>, </a:t>
            </a:r>
            <a:r>
              <a:rPr lang="en-GB" dirty="0">
                <a:solidFill>
                  <a:schemeClr val="tx2">
                    <a:lumMod val="50000"/>
                    <a:lumOff val="50000"/>
                  </a:schemeClr>
                </a:solidFill>
              </a:rPr>
              <a:t>with for and against given equal balance.</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Closing statements from each side.</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The Speaker announces the question and voting takes place.</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The Speaker announces the result.</a:t>
            </a:r>
            <a:endParaRPr dirty="0">
              <a:solidFill>
                <a:schemeClr val="tx2">
                  <a:lumMod val="50000"/>
                  <a:lumOff val="50000"/>
                </a:schemeClr>
              </a:solidFill>
            </a:endParaRPr>
          </a:p>
        </p:txBody>
      </p:sp>
      <p:sp>
        <p:nvSpPr>
          <p:cNvPr id="99" name="Google Shape;99;p19"/>
          <p:cNvSpPr txBox="1"/>
          <p:nvPr/>
        </p:nvSpPr>
        <p:spPr>
          <a:xfrm>
            <a:off x="0" y="776525"/>
            <a:ext cx="9144000" cy="430857"/>
          </a:xfrm>
          <a:prstGeom prst="rect">
            <a:avLst/>
          </a:prstGeom>
          <a:noFill/>
          <a:ln>
            <a:noFill/>
          </a:ln>
        </p:spPr>
        <p:txBody>
          <a:bodyPr spcFirstLastPara="1" wrap="square" lIns="91425" tIns="91425" rIns="91425" bIns="91425" anchor="t" anchorCtr="0">
            <a:spAutoFit/>
          </a:bodyPr>
          <a:lstStyle/>
          <a:p>
            <a:pPr lvl="0" algn="ctr"/>
            <a:r>
              <a:rPr lang="en-GB" sz="1600" dirty="0">
                <a:solidFill>
                  <a:schemeClr val="tx2">
                    <a:lumMod val="50000"/>
                    <a:lumOff val="50000"/>
                  </a:schemeClr>
                </a:solidFill>
                <a:latin typeface="Trebuchet MS" panose="020B0703020202090204" pitchFamily="34" charset="0"/>
              </a:rPr>
              <a:t>What is the process of a parliamentary debate? Read through the steps and order them 1–8.</a:t>
            </a:r>
            <a:endParaRPr sz="1600" dirty="0">
              <a:solidFill>
                <a:schemeClr val="tx2">
                  <a:lumMod val="50000"/>
                  <a:lumOff val="50000"/>
                </a:schemeClr>
              </a:solidFill>
              <a:latin typeface="Trebuchet MS" panose="020B070302020209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8">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0"/>
          <p:cNvSpPr txBox="1">
            <a:spLocks noGrp="1"/>
          </p:cNvSpPr>
          <p:nvPr>
            <p:ph type="title"/>
          </p:nvPr>
        </p:nvSpPr>
        <p:spPr>
          <a:xfrm>
            <a:off x="0" y="425780"/>
            <a:ext cx="9144000" cy="572700"/>
          </a:xfrm>
          <a:prstGeom prst="rect">
            <a:avLst/>
          </a:prstGeom>
        </p:spPr>
        <p:txBody>
          <a:bodyPr spcFirstLastPara="1" wrap="square" lIns="91425" tIns="91425" rIns="91425" bIns="91425" anchor="t" anchorCtr="0">
            <a:normAutofit fontScale="90000"/>
          </a:bodyPr>
          <a:lstStyle/>
          <a:p>
            <a:pPr marL="0" lvl="0" indent="0" algn="ctr" rtl="0">
              <a:spcBef>
                <a:spcPts val="0"/>
              </a:spcBef>
              <a:spcAft>
                <a:spcPts val="0"/>
              </a:spcAft>
              <a:buNone/>
            </a:pPr>
            <a:r>
              <a:rPr lang="en-GB" b="1" dirty="0"/>
              <a:t>The Debate</a:t>
            </a:r>
            <a:endParaRPr b="1" dirty="0"/>
          </a:p>
        </p:txBody>
      </p:sp>
      <p:sp>
        <p:nvSpPr>
          <p:cNvPr id="107" name="Google Shape;107;p20"/>
          <p:cNvSpPr txBox="1">
            <a:spLocks noGrp="1"/>
          </p:cNvSpPr>
          <p:nvPr>
            <p:ph type="body" idx="1"/>
          </p:nvPr>
        </p:nvSpPr>
        <p:spPr>
          <a:xfrm>
            <a:off x="1951040" y="1096250"/>
            <a:ext cx="5241920" cy="3416400"/>
          </a:xfrm>
          <a:prstGeom prst="rect">
            <a:avLst/>
          </a:prstGeom>
        </p:spPr>
        <p:txBody>
          <a:bodyPr spcFirstLastPara="1" wrap="square" lIns="91425" tIns="91425" rIns="91425" bIns="91425" anchor="t" anchorCtr="0">
            <a:normAutofit/>
          </a:bodyPr>
          <a:lstStyle/>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Chair opens the debate and states the motion.</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Opening statement – opposition.</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Opening statement – proposition.</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Rebuttal – opposition.</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Rebuttal – proposition.</a:t>
            </a:r>
            <a:endParaRPr dirty="0">
              <a:solidFill>
                <a:schemeClr val="tx2">
                  <a:lumMod val="50000"/>
                  <a:lumOff val="50000"/>
                </a:schemeClr>
              </a:solidFill>
            </a:endParaRPr>
          </a:p>
          <a:p>
            <a:pPr lvl="0">
              <a:lnSpc>
                <a:spcPct val="150000"/>
              </a:lnSpc>
              <a:buClr>
                <a:srgbClr val="008375"/>
              </a:buClr>
              <a:buAutoNum type="arabicPeriod"/>
            </a:pPr>
            <a:r>
              <a:rPr lang="en-GB" dirty="0">
                <a:solidFill>
                  <a:schemeClr val="tx2">
                    <a:lumMod val="50000"/>
                    <a:lumOff val="50000"/>
                  </a:schemeClr>
                </a:solidFill>
              </a:rPr>
              <a:t>Floor contributions (3–4 pupils from the audience).</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Closing summary – opposition.</a:t>
            </a:r>
            <a:endParaRPr dirty="0">
              <a:solidFill>
                <a:schemeClr val="tx2">
                  <a:lumMod val="50000"/>
                  <a:lumOff val="50000"/>
                </a:schemeClr>
              </a:solidFill>
            </a:endParaRPr>
          </a:p>
          <a:p>
            <a:pPr marL="457200" lvl="0" indent="-342900" algn="l" rtl="0">
              <a:lnSpc>
                <a:spcPct val="150000"/>
              </a:lnSpc>
              <a:spcBef>
                <a:spcPts val="0"/>
              </a:spcBef>
              <a:spcAft>
                <a:spcPts val="0"/>
              </a:spcAft>
              <a:buClr>
                <a:srgbClr val="008375"/>
              </a:buClr>
              <a:buSzPts val="1800"/>
              <a:buAutoNum type="arabicPeriod"/>
            </a:pPr>
            <a:r>
              <a:rPr lang="en-GB" dirty="0">
                <a:solidFill>
                  <a:schemeClr val="tx2">
                    <a:lumMod val="50000"/>
                    <a:lumOff val="50000"/>
                  </a:schemeClr>
                </a:solidFill>
              </a:rPr>
              <a:t>Closing summary – proposition.</a:t>
            </a:r>
            <a:endParaRPr dirty="0">
              <a:solidFill>
                <a:schemeClr val="tx2">
                  <a:lumMod val="50000"/>
                  <a:lumOff val="5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xfrm>
            <a:off x="0" y="105525"/>
            <a:ext cx="8655925" cy="57232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GB" sz="2400" b="1" dirty="0"/>
              <a:t>Think - Pair - Share</a:t>
            </a:r>
            <a:endParaRPr sz="2400" b="1" dirty="0"/>
          </a:p>
        </p:txBody>
      </p:sp>
      <p:graphicFrame>
        <p:nvGraphicFramePr>
          <p:cNvPr id="114" name="Google Shape;114;p21"/>
          <p:cNvGraphicFramePr/>
          <p:nvPr>
            <p:extLst>
              <p:ext uri="{D42A27DB-BD31-4B8C-83A1-F6EECF244321}">
                <p14:modId xmlns:p14="http://schemas.microsoft.com/office/powerpoint/2010/main" val="942042976"/>
              </p:ext>
            </p:extLst>
          </p:nvPr>
        </p:nvGraphicFramePr>
        <p:xfrm>
          <a:off x="593925" y="1222935"/>
          <a:ext cx="7956150" cy="3198565"/>
        </p:xfrm>
        <a:graphic>
          <a:graphicData uri="http://schemas.openxmlformats.org/drawingml/2006/table">
            <a:tbl>
              <a:tblPr>
                <a:noFill/>
                <a:tableStyleId>{4AB9D599-5491-476C-A56B-970C7C8D7DAA}</a:tableStyleId>
              </a:tblPr>
              <a:tblGrid>
                <a:gridCol w="2652050">
                  <a:extLst>
                    <a:ext uri="{9D8B030D-6E8A-4147-A177-3AD203B41FA5}">
                      <a16:colId xmlns:a16="http://schemas.microsoft.com/office/drawing/2014/main" val="20000"/>
                    </a:ext>
                  </a:extLst>
                </a:gridCol>
                <a:gridCol w="2652050">
                  <a:extLst>
                    <a:ext uri="{9D8B030D-6E8A-4147-A177-3AD203B41FA5}">
                      <a16:colId xmlns:a16="http://schemas.microsoft.com/office/drawing/2014/main" val="20001"/>
                    </a:ext>
                  </a:extLst>
                </a:gridCol>
                <a:gridCol w="2652050">
                  <a:extLst>
                    <a:ext uri="{9D8B030D-6E8A-4147-A177-3AD203B41FA5}">
                      <a16:colId xmlns:a16="http://schemas.microsoft.com/office/drawing/2014/main" val="20002"/>
                    </a:ext>
                  </a:extLst>
                </a:gridCol>
              </a:tblGrid>
              <a:tr h="1746890">
                <a:tc>
                  <a:txBody>
                    <a:bodyPr/>
                    <a:lstStyle/>
                    <a:p>
                      <a:pPr marL="0" lvl="0" indent="0" algn="ctr" rtl="0">
                        <a:spcBef>
                          <a:spcPts val="0"/>
                        </a:spcBef>
                        <a:spcAft>
                          <a:spcPts val="0"/>
                        </a:spcAft>
                        <a:buNone/>
                      </a:pPr>
                      <a:endParaRPr lang="en-GB" sz="1600" dirty="0">
                        <a:latin typeface="Trebuchet MS" panose="020B0703020202090204" pitchFamily="34" charset="0"/>
                      </a:endParaRPr>
                    </a:p>
                    <a:p>
                      <a:pPr marL="0" lvl="0" indent="0" algn="ctr" rtl="0">
                        <a:spcBef>
                          <a:spcPts val="0"/>
                        </a:spcBef>
                        <a:spcAft>
                          <a:spcPts val="0"/>
                        </a:spcAft>
                        <a:buNone/>
                      </a:pPr>
                      <a:endParaRPr lang="en-GB" sz="1600" dirty="0">
                        <a:latin typeface="Trebuchet MS" panose="020B0703020202090204" pitchFamily="34" charset="0"/>
                      </a:endParaRPr>
                    </a:p>
                    <a:p>
                      <a:pPr marL="0" lvl="0" indent="0" algn="ctr" rtl="0">
                        <a:spcBef>
                          <a:spcPts val="0"/>
                        </a:spcBef>
                        <a:spcAft>
                          <a:spcPts val="0"/>
                        </a:spcAft>
                        <a:buNone/>
                      </a:pPr>
                      <a:r>
                        <a:rPr lang="en-GB" sz="1600" dirty="0">
                          <a:solidFill>
                            <a:schemeClr val="tx2">
                              <a:lumMod val="65000"/>
                              <a:lumOff val="35000"/>
                            </a:schemeClr>
                          </a:solidFill>
                          <a:latin typeface="Trebuchet MS" panose="020B0703020202090204" pitchFamily="34" charset="0"/>
                        </a:rPr>
                        <a:t>Approximately</a:t>
                      </a:r>
                      <a:r>
                        <a:rPr lang="en-GB" sz="1600" dirty="0">
                          <a:latin typeface="Trebuchet MS" panose="020B0703020202090204" pitchFamily="34" charset="0"/>
                        </a:rPr>
                        <a:t> </a:t>
                      </a:r>
                      <a:r>
                        <a:rPr lang="en-GB" sz="1600" b="1" dirty="0">
                          <a:solidFill>
                            <a:srgbClr val="008375"/>
                          </a:solidFill>
                          <a:latin typeface="Trebuchet MS" panose="020B0703020202090204" pitchFamily="34" charset="0"/>
                        </a:rPr>
                        <a:t>2 million people in the UK </a:t>
                      </a:r>
                      <a:r>
                        <a:rPr lang="en-GB" sz="1600" dirty="0">
                          <a:solidFill>
                            <a:schemeClr val="tx2">
                              <a:lumMod val="65000"/>
                              <a:lumOff val="35000"/>
                            </a:schemeClr>
                          </a:solidFill>
                          <a:latin typeface="Trebuchet MS" panose="020B0703020202090204" pitchFamily="34" charset="0"/>
                        </a:rPr>
                        <a:t>now identify as vegan or plant-based</a:t>
                      </a:r>
                      <a:endParaRPr sz="1600" dirty="0">
                        <a:solidFill>
                          <a:schemeClr val="tx2">
                            <a:lumMod val="65000"/>
                            <a:lumOff val="35000"/>
                          </a:schemeClr>
                        </a:solidFill>
                        <a:latin typeface="Trebuchet MS" panose="020B0703020202090204" pitchFamily="34" charset="0"/>
                      </a:endParaRPr>
                    </a:p>
                  </a:txBody>
                  <a:tcPr marL="91425" marR="91425" marT="91425" marB="91425">
                    <a:solidFill>
                      <a:srgbClr val="E0EFF1"/>
                    </a:solidFill>
                  </a:tcPr>
                </a:tc>
                <a:tc>
                  <a:txBody>
                    <a:bodyPr/>
                    <a:lstStyle/>
                    <a:p>
                      <a:pPr marL="0" lvl="0" indent="0" algn="ctr" rtl="0">
                        <a:spcBef>
                          <a:spcPts val="0"/>
                        </a:spcBef>
                        <a:spcAft>
                          <a:spcPts val="0"/>
                        </a:spcAft>
                        <a:buNone/>
                      </a:pPr>
                      <a:r>
                        <a:rPr lang="en-GB" sz="1600" b="1" dirty="0">
                          <a:solidFill>
                            <a:srgbClr val="008375"/>
                          </a:solidFill>
                          <a:latin typeface="Trebuchet MS" panose="020B0703020202090204" pitchFamily="34" charset="0"/>
                        </a:rPr>
                        <a:t>57% of vegans </a:t>
                      </a:r>
                      <a:r>
                        <a:rPr lang="en-GB" sz="1600" dirty="0">
                          <a:solidFill>
                            <a:schemeClr val="tx2">
                              <a:lumMod val="65000"/>
                              <a:lumOff val="35000"/>
                            </a:schemeClr>
                          </a:solidFill>
                          <a:latin typeface="Trebuchet MS" panose="020B0703020202090204" pitchFamily="34" charset="0"/>
                        </a:rPr>
                        <a:t>say that animal welfare is the primary reason for their choice, 52% due to health reasons and 48% because of the environment</a:t>
                      </a:r>
                      <a:endParaRPr sz="1600" dirty="0">
                        <a:solidFill>
                          <a:schemeClr val="tx2">
                            <a:lumMod val="65000"/>
                            <a:lumOff val="35000"/>
                          </a:schemeClr>
                        </a:solidFill>
                        <a:latin typeface="Trebuchet MS" panose="020B0703020202090204" pitchFamily="34" charset="0"/>
                      </a:endParaRPr>
                    </a:p>
                  </a:txBody>
                  <a:tcPr marL="91425" marR="91425" marT="91425" marB="91425">
                    <a:solidFill>
                      <a:srgbClr val="E0EFF1"/>
                    </a:solidFill>
                  </a:tcPr>
                </a:tc>
                <a:tc>
                  <a:txBody>
                    <a:bodyPr/>
                    <a:lstStyle/>
                    <a:p>
                      <a:pPr marL="0" lvl="0" indent="0" algn="ctr" rtl="0">
                        <a:spcBef>
                          <a:spcPts val="0"/>
                        </a:spcBef>
                        <a:spcAft>
                          <a:spcPts val="0"/>
                        </a:spcAft>
                        <a:buNone/>
                      </a:pPr>
                      <a:endParaRPr lang="en-GB" sz="1600" dirty="0">
                        <a:latin typeface="Trebuchet MS" panose="020B0703020202090204" pitchFamily="34" charset="0"/>
                      </a:endParaRPr>
                    </a:p>
                    <a:p>
                      <a:pPr marL="0" lvl="0" indent="0" algn="ctr" rtl="0">
                        <a:spcBef>
                          <a:spcPts val="0"/>
                        </a:spcBef>
                        <a:spcAft>
                          <a:spcPts val="0"/>
                        </a:spcAft>
                        <a:buNone/>
                      </a:pPr>
                      <a:endParaRPr lang="en-GB" sz="1600" dirty="0">
                        <a:latin typeface="Trebuchet MS" panose="020B0703020202090204" pitchFamily="34" charset="0"/>
                      </a:endParaRPr>
                    </a:p>
                    <a:p>
                      <a:pPr marL="0" lvl="0" indent="0" algn="ctr" rtl="0">
                        <a:spcBef>
                          <a:spcPts val="0"/>
                        </a:spcBef>
                        <a:spcAft>
                          <a:spcPts val="0"/>
                        </a:spcAft>
                        <a:buNone/>
                      </a:pPr>
                      <a:r>
                        <a:rPr lang="en-GB" sz="1600" b="1" dirty="0">
                          <a:solidFill>
                            <a:srgbClr val="008375"/>
                          </a:solidFill>
                          <a:latin typeface="Trebuchet MS" panose="020B0703020202090204" pitchFamily="34" charset="0"/>
                        </a:rPr>
                        <a:t>80% of global farmland </a:t>
                      </a:r>
                      <a:r>
                        <a:rPr lang="en-GB" sz="1600" dirty="0">
                          <a:latin typeface="Trebuchet MS" panose="020B0703020202090204" pitchFamily="34" charset="0"/>
                        </a:rPr>
                        <a:t>is </a:t>
                      </a:r>
                      <a:r>
                        <a:rPr lang="en-GB" sz="1600" dirty="0">
                          <a:solidFill>
                            <a:schemeClr val="tx2">
                              <a:lumMod val="65000"/>
                              <a:lumOff val="35000"/>
                            </a:schemeClr>
                          </a:solidFill>
                          <a:latin typeface="Trebuchet MS" panose="020B0703020202090204" pitchFamily="34" charset="0"/>
                        </a:rPr>
                        <a:t>used for livestock or to feed crops</a:t>
                      </a:r>
                      <a:endParaRPr sz="1600" dirty="0">
                        <a:solidFill>
                          <a:schemeClr val="tx2">
                            <a:lumMod val="65000"/>
                            <a:lumOff val="35000"/>
                          </a:schemeClr>
                        </a:solidFill>
                        <a:latin typeface="Trebuchet MS" panose="020B0703020202090204" pitchFamily="34" charset="0"/>
                      </a:endParaRPr>
                    </a:p>
                    <a:p>
                      <a:pPr marL="0" lvl="0" indent="0" algn="ctr" rtl="0">
                        <a:spcBef>
                          <a:spcPts val="0"/>
                        </a:spcBef>
                        <a:spcAft>
                          <a:spcPts val="0"/>
                        </a:spcAft>
                        <a:buNone/>
                      </a:pPr>
                      <a:endParaRPr sz="1600" dirty="0">
                        <a:latin typeface="Trebuchet MS" panose="020B0703020202090204" pitchFamily="34" charset="0"/>
                      </a:endParaRPr>
                    </a:p>
                  </a:txBody>
                  <a:tcPr marL="91425" marR="91425" marT="91425" marB="91425">
                    <a:solidFill>
                      <a:srgbClr val="E0EFF1"/>
                    </a:solidFill>
                  </a:tcPr>
                </a:tc>
                <a:extLst>
                  <a:ext uri="{0D108BD9-81ED-4DB2-BD59-A6C34878D82A}">
                    <a16:rowId xmlns:a16="http://schemas.microsoft.com/office/drawing/2014/main" val="10000"/>
                  </a:ext>
                </a:extLst>
              </a:tr>
              <a:tr h="1451675">
                <a:tc>
                  <a:txBody>
                    <a:bodyPr/>
                    <a:lstStyle/>
                    <a:p>
                      <a:pPr marL="0" lvl="0" indent="0" algn="ctr" rtl="0">
                        <a:spcBef>
                          <a:spcPts val="0"/>
                        </a:spcBef>
                        <a:spcAft>
                          <a:spcPts val="0"/>
                        </a:spcAft>
                        <a:buNone/>
                      </a:pPr>
                      <a:endParaRPr lang="en-GB" sz="1600" b="1" dirty="0">
                        <a:solidFill>
                          <a:srgbClr val="008375"/>
                        </a:solidFill>
                        <a:latin typeface="Trebuchet MS" panose="020B0703020202090204" pitchFamily="34" charset="0"/>
                      </a:endParaRPr>
                    </a:p>
                    <a:p>
                      <a:pPr marL="0" lvl="0" indent="0" algn="ctr" rtl="0">
                        <a:spcBef>
                          <a:spcPts val="0"/>
                        </a:spcBef>
                        <a:spcAft>
                          <a:spcPts val="0"/>
                        </a:spcAft>
                        <a:buNone/>
                      </a:pPr>
                      <a:r>
                        <a:rPr lang="en-GB" sz="1600" b="1" dirty="0">
                          <a:solidFill>
                            <a:srgbClr val="008375"/>
                          </a:solidFill>
                          <a:latin typeface="Trebuchet MS" panose="020B0703020202090204" pitchFamily="34" charset="0"/>
                        </a:rPr>
                        <a:t>8% of UK children aged 5–16 </a:t>
                      </a:r>
                      <a:r>
                        <a:rPr lang="en-GB" sz="1600" dirty="0">
                          <a:solidFill>
                            <a:schemeClr val="tx2">
                              <a:lumMod val="65000"/>
                              <a:lumOff val="35000"/>
                            </a:schemeClr>
                          </a:solidFill>
                          <a:latin typeface="Trebuchet MS" panose="020B0703020202090204" pitchFamily="34" charset="0"/>
                        </a:rPr>
                        <a:t>follow a vegan diet. </a:t>
                      </a:r>
                      <a:r>
                        <a:rPr lang="en-GB" sz="1600" b="1" dirty="0">
                          <a:solidFill>
                            <a:srgbClr val="008375"/>
                          </a:solidFill>
                          <a:latin typeface="Trebuchet MS" panose="020B0703020202090204" pitchFamily="34" charset="0"/>
                        </a:rPr>
                        <a:t>15% </a:t>
                      </a:r>
                      <a:r>
                        <a:rPr lang="en-GB" sz="1600" dirty="0">
                          <a:solidFill>
                            <a:schemeClr val="tx2">
                              <a:lumMod val="65000"/>
                              <a:lumOff val="35000"/>
                            </a:schemeClr>
                          </a:solidFill>
                          <a:latin typeface="Trebuchet MS" panose="020B0703020202090204" pitchFamily="34" charset="0"/>
                        </a:rPr>
                        <a:t>say they would like to</a:t>
                      </a:r>
                      <a:endParaRPr sz="1600" dirty="0">
                        <a:latin typeface="Trebuchet MS" panose="020B0703020202090204" pitchFamily="34" charset="0"/>
                      </a:endParaRPr>
                    </a:p>
                    <a:p>
                      <a:pPr marL="0" lvl="0" indent="0" algn="l" rtl="0">
                        <a:spcBef>
                          <a:spcPts val="0"/>
                        </a:spcBef>
                        <a:spcAft>
                          <a:spcPts val="0"/>
                        </a:spcAft>
                        <a:buNone/>
                      </a:pPr>
                      <a:endParaRPr sz="1600" dirty="0">
                        <a:highlight>
                          <a:srgbClr val="FFFF00"/>
                        </a:highlight>
                        <a:latin typeface="Trebuchet MS" panose="020B0703020202090204" pitchFamily="34" charset="0"/>
                      </a:endParaRPr>
                    </a:p>
                  </a:txBody>
                  <a:tcPr marL="91425" marR="91425" marT="91425" marB="91425">
                    <a:solidFill>
                      <a:srgbClr val="E0EFF1"/>
                    </a:solidFill>
                  </a:tcPr>
                </a:tc>
                <a:tc>
                  <a:txBody>
                    <a:bodyPr/>
                    <a:lstStyle/>
                    <a:p>
                      <a:pPr marL="0" lvl="0" indent="0" algn="ctr" rtl="0">
                        <a:spcBef>
                          <a:spcPts val="0"/>
                        </a:spcBef>
                        <a:spcAft>
                          <a:spcPts val="0"/>
                        </a:spcAft>
                        <a:buNone/>
                      </a:pPr>
                      <a:endParaRPr lang="en-GB" sz="1600" b="1" dirty="0">
                        <a:solidFill>
                          <a:srgbClr val="008375"/>
                        </a:solidFill>
                        <a:latin typeface="Trebuchet MS" panose="020B0703020202090204" pitchFamily="34" charset="0"/>
                      </a:endParaRPr>
                    </a:p>
                    <a:p>
                      <a:pPr marL="0" lvl="0" indent="0" algn="ctr" rtl="0">
                        <a:spcBef>
                          <a:spcPts val="0"/>
                        </a:spcBef>
                        <a:spcAft>
                          <a:spcPts val="0"/>
                        </a:spcAft>
                        <a:buNone/>
                      </a:pPr>
                      <a:r>
                        <a:rPr lang="en-GB" sz="1600" b="1" dirty="0">
                          <a:solidFill>
                            <a:srgbClr val="008375"/>
                          </a:solidFill>
                          <a:latin typeface="Trebuchet MS" panose="020B0703020202090204" pitchFamily="34" charset="0"/>
                        </a:rPr>
                        <a:t>57% of greenhouse gases </a:t>
                      </a:r>
                      <a:r>
                        <a:rPr lang="en-GB" sz="1600" dirty="0">
                          <a:solidFill>
                            <a:schemeClr val="tx2">
                              <a:lumMod val="65000"/>
                              <a:lumOff val="35000"/>
                            </a:schemeClr>
                          </a:solidFill>
                          <a:latin typeface="Trebuchet MS" panose="020B0703020202090204" pitchFamily="34" charset="0"/>
                        </a:rPr>
                        <a:t>from food production come from farming</a:t>
                      </a:r>
                      <a:endParaRPr sz="1600" dirty="0">
                        <a:solidFill>
                          <a:schemeClr val="tx2">
                            <a:lumMod val="65000"/>
                            <a:lumOff val="35000"/>
                          </a:schemeClr>
                        </a:solidFill>
                        <a:latin typeface="Trebuchet MS" panose="020B0703020202090204" pitchFamily="34" charset="0"/>
                      </a:endParaRPr>
                    </a:p>
                  </a:txBody>
                  <a:tcPr marL="91425" marR="91425" marT="91425" marB="91425">
                    <a:solidFill>
                      <a:srgbClr val="E0EFF1"/>
                    </a:solidFill>
                  </a:tcPr>
                </a:tc>
                <a:tc>
                  <a:txBody>
                    <a:bodyPr/>
                    <a:lstStyle/>
                    <a:p>
                      <a:pPr marL="0" lvl="0" indent="0" algn="ctr" rtl="0">
                        <a:spcBef>
                          <a:spcPts val="0"/>
                        </a:spcBef>
                        <a:spcAft>
                          <a:spcPts val="0"/>
                        </a:spcAft>
                        <a:buNone/>
                      </a:pPr>
                      <a:endParaRPr lang="en-GB" sz="1050" b="1" dirty="0">
                        <a:solidFill>
                          <a:srgbClr val="008375"/>
                        </a:solidFill>
                        <a:latin typeface="Trebuchet MS" panose="020B0703020202090204" pitchFamily="34" charset="0"/>
                      </a:endParaRPr>
                    </a:p>
                    <a:p>
                      <a:pPr marL="0" lvl="0" indent="0" algn="ctr" rtl="0">
                        <a:spcBef>
                          <a:spcPts val="0"/>
                        </a:spcBef>
                        <a:spcAft>
                          <a:spcPts val="0"/>
                        </a:spcAft>
                        <a:buNone/>
                      </a:pPr>
                      <a:r>
                        <a:rPr lang="en-GB" sz="1600" b="1" dirty="0">
                          <a:solidFill>
                            <a:srgbClr val="008375"/>
                          </a:solidFill>
                          <a:latin typeface="Trebuchet MS" panose="020B0703020202090204" pitchFamily="34" charset="0"/>
                        </a:rPr>
                        <a:t>69% of UK parents </a:t>
                      </a:r>
                      <a:r>
                        <a:rPr lang="en-GB" sz="1600" dirty="0">
                          <a:solidFill>
                            <a:schemeClr val="tx2">
                              <a:lumMod val="65000"/>
                              <a:lumOff val="35000"/>
                            </a:schemeClr>
                          </a:solidFill>
                          <a:latin typeface="Trebuchet MS" panose="020B0703020202090204" pitchFamily="34" charset="0"/>
                        </a:rPr>
                        <a:t>support schools increasing nutritionally-balanced vegan food options</a:t>
                      </a:r>
                      <a:endParaRPr sz="1600" dirty="0">
                        <a:solidFill>
                          <a:schemeClr val="tx2">
                            <a:lumMod val="65000"/>
                            <a:lumOff val="35000"/>
                          </a:schemeClr>
                        </a:solidFill>
                        <a:latin typeface="Trebuchet MS" panose="020B0703020202090204" pitchFamily="34" charset="0"/>
                      </a:endParaRPr>
                    </a:p>
                  </a:txBody>
                  <a:tcPr marL="91425" marR="91425" marT="91425" marB="91425">
                    <a:solidFill>
                      <a:srgbClr val="E0EFF1"/>
                    </a:solidFill>
                  </a:tcPr>
                </a:tc>
                <a:extLst>
                  <a:ext uri="{0D108BD9-81ED-4DB2-BD59-A6C34878D82A}">
                    <a16:rowId xmlns:a16="http://schemas.microsoft.com/office/drawing/2014/main" val="10001"/>
                  </a:ext>
                </a:extLst>
              </a:tr>
            </a:tbl>
          </a:graphicData>
        </a:graphic>
      </p:graphicFrame>
      <p:sp>
        <p:nvSpPr>
          <p:cNvPr id="115" name="Google Shape;115;p21"/>
          <p:cNvSpPr txBox="1"/>
          <p:nvPr/>
        </p:nvSpPr>
        <p:spPr>
          <a:xfrm>
            <a:off x="0" y="644490"/>
            <a:ext cx="9144000" cy="4464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Clr>
                <a:schemeClr val="dk1"/>
              </a:buClr>
              <a:buSzPts val="1100"/>
              <a:buFont typeface="Arial"/>
              <a:buNone/>
            </a:pPr>
            <a:r>
              <a:rPr lang="en-GB" sz="1600" dirty="0">
                <a:solidFill>
                  <a:schemeClr val="tx2">
                    <a:lumMod val="50000"/>
                    <a:lumOff val="50000"/>
                  </a:schemeClr>
                </a:solidFill>
                <a:latin typeface="Trebuchet MS" panose="020B0703020202090204" pitchFamily="34" charset="0"/>
              </a:rPr>
              <a:t>Both sides of the debate can use this data. Your job is to decide what it proves.</a:t>
            </a:r>
            <a:endParaRPr sz="1600" dirty="0">
              <a:solidFill>
                <a:schemeClr val="tx2">
                  <a:lumMod val="50000"/>
                  <a:lumOff val="50000"/>
                </a:schemeClr>
              </a:solidFill>
              <a:latin typeface="Trebuchet MS" panose="020B070302020209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22"/>
          <p:cNvSpPr txBox="1"/>
          <p:nvPr/>
        </p:nvSpPr>
        <p:spPr>
          <a:xfrm>
            <a:off x="0" y="1712318"/>
            <a:ext cx="9144000" cy="2646848"/>
          </a:xfrm>
          <a:prstGeom prst="rect">
            <a:avLst/>
          </a:prstGeom>
          <a:noFill/>
          <a:ln>
            <a:noFill/>
          </a:ln>
        </p:spPr>
        <p:txBody>
          <a:bodyPr spcFirstLastPara="1" wrap="square" lIns="91425" tIns="91425" rIns="91425" bIns="91425" anchor="t" anchorCtr="0">
            <a:spAutoFit/>
          </a:bodyPr>
          <a:lstStyle/>
          <a:p>
            <a:pPr marL="0" lvl="0" indent="0" algn="ctr" rtl="0">
              <a:lnSpc>
                <a:spcPct val="200000"/>
              </a:lnSpc>
              <a:spcBef>
                <a:spcPts val="0"/>
              </a:spcBef>
              <a:spcAft>
                <a:spcPts val="0"/>
              </a:spcAft>
              <a:buNone/>
            </a:pPr>
            <a:r>
              <a:rPr lang="en-GB" sz="2000" b="1" dirty="0">
                <a:solidFill>
                  <a:srgbClr val="008375"/>
                </a:solidFill>
                <a:latin typeface="Trebuchet MS" panose="020B0703020202090204" pitchFamily="34" charset="0"/>
              </a:rPr>
              <a:t>POINT </a:t>
            </a:r>
            <a:br>
              <a:rPr lang="en-GB" sz="2000" b="1" dirty="0">
                <a:solidFill>
                  <a:srgbClr val="008375"/>
                </a:solidFill>
                <a:latin typeface="Trebuchet MS" panose="020B0703020202090204" pitchFamily="34" charset="0"/>
              </a:rPr>
            </a:br>
            <a:r>
              <a:rPr lang="en-GB" sz="2000" b="1" dirty="0">
                <a:solidFill>
                  <a:srgbClr val="008375"/>
                </a:solidFill>
                <a:latin typeface="Trebuchet MS" panose="020B0703020202090204" pitchFamily="34" charset="0"/>
              </a:rPr>
              <a:t>EVIDENCE </a:t>
            </a:r>
            <a:br>
              <a:rPr lang="en-GB" sz="2000" b="1" dirty="0">
                <a:solidFill>
                  <a:srgbClr val="008375"/>
                </a:solidFill>
                <a:latin typeface="Trebuchet MS" panose="020B0703020202090204" pitchFamily="34" charset="0"/>
              </a:rPr>
            </a:br>
            <a:r>
              <a:rPr lang="en-GB" sz="2000" b="1" dirty="0">
                <a:solidFill>
                  <a:srgbClr val="008375"/>
                </a:solidFill>
                <a:latin typeface="Trebuchet MS" panose="020B0703020202090204" pitchFamily="34" charset="0"/>
              </a:rPr>
              <a:t>EXPLAIN </a:t>
            </a:r>
            <a:br>
              <a:rPr lang="en-GB" sz="2000" b="1" dirty="0">
                <a:solidFill>
                  <a:srgbClr val="008375"/>
                </a:solidFill>
                <a:latin typeface="Trebuchet MS" panose="020B0703020202090204" pitchFamily="34" charset="0"/>
              </a:rPr>
            </a:br>
            <a:r>
              <a:rPr lang="en-GB" sz="2000" b="1" dirty="0">
                <a:solidFill>
                  <a:srgbClr val="008375"/>
                </a:solidFill>
                <a:latin typeface="Trebuchet MS" panose="020B0703020202090204" pitchFamily="34" charset="0"/>
              </a:rPr>
              <a:t>LINK (back to the motion) </a:t>
            </a:r>
            <a:endParaRPr sz="2000" b="1" dirty="0">
              <a:solidFill>
                <a:srgbClr val="008375"/>
              </a:solidFill>
              <a:latin typeface="Trebuchet MS" panose="020B0703020202090204" pitchFamily="34" charset="0"/>
            </a:endParaRPr>
          </a:p>
        </p:txBody>
      </p:sp>
      <p:sp>
        <p:nvSpPr>
          <p:cNvPr id="121" name="Google Shape;121;p22"/>
          <p:cNvSpPr txBox="1"/>
          <p:nvPr/>
        </p:nvSpPr>
        <p:spPr>
          <a:xfrm>
            <a:off x="0" y="255320"/>
            <a:ext cx="9144000" cy="600134"/>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700" b="1" dirty="0">
                <a:solidFill>
                  <a:srgbClr val="008375"/>
                </a:solidFill>
                <a:latin typeface="Trebuchet MS" panose="020B0703020202090204" pitchFamily="34" charset="0"/>
              </a:rPr>
              <a:t>Time to prepare!</a:t>
            </a:r>
            <a:endParaRPr sz="2700" b="1" dirty="0">
              <a:solidFill>
                <a:srgbClr val="008375"/>
              </a:solidFill>
              <a:latin typeface="Trebuchet MS" panose="020B0703020202090204" pitchFamily="34" charset="0"/>
            </a:endParaRPr>
          </a:p>
        </p:txBody>
      </p:sp>
      <p:sp>
        <p:nvSpPr>
          <p:cNvPr id="122" name="Google Shape;122;p22"/>
          <p:cNvSpPr txBox="1"/>
          <p:nvPr/>
        </p:nvSpPr>
        <p:spPr>
          <a:xfrm>
            <a:off x="548920" y="855454"/>
            <a:ext cx="8229320" cy="923299"/>
          </a:xfrm>
          <a:prstGeom prst="rect">
            <a:avLst/>
          </a:prstGeom>
          <a:noFill/>
          <a:ln>
            <a:noFill/>
          </a:ln>
        </p:spPr>
        <p:txBody>
          <a:bodyPr spcFirstLastPara="1" wrap="square" lIns="91425" tIns="91425" rIns="91425" bIns="91425" anchor="t" anchorCtr="0">
            <a:spAutoFit/>
          </a:bodyPr>
          <a:lstStyle/>
          <a:p>
            <a:pPr marL="457200" lvl="0" indent="-342900" algn="l" rtl="0">
              <a:spcBef>
                <a:spcPts val="0"/>
              </a:spcBef>
              <a:spcAft>
                <a:spcPts val="0"/>
              </a:spcAft>
              <a:buClr>
                <a:srgbClr val="008375"/>
              </a:buClr>
              <a:buSzPts val="1800"/>
              <a:buChar char="●"/>
            </a:pPr>
            <a:r>
              <a:rPr lang="en-GB" sz="1600" dirty="0">
                <a:solidFill>
                  <a:schemeClr val="tx2">
                    <a:lumMod val="50000"/>
                    <a:lumOff val="50000"/>
                  </a:schemeClr>
                </a:solidFill>
                <a:latin typeface="Trebuchet MS" panose="020B0703020202090204" pitchFamily="34" charset="0"/>
              </a:rPr>
              <a:t>Work in pairs to plan your argument using the PEEL structure.</a:t>
            </a:r>
            <a:endParaRPr sz="1600" dirty="0">
              <a:solidFill>
                <a:schemeClr val="tx2">
                  <a:lumMod val="50000"/>
                  <a:lumOff val="50000"/>
                </a:schemeClr>
              </a:solidFill>
              <a:latin typeface="Trebuchet MS" panose="020B0703020202090204" pitchFamily="34" charset="0"/>
            </a:endParaRPr>
          </a:p>
          <a:p>
            <a:pPr marL="457200" lvl="0" indent="-342900" algn="l" rtl="0">
              <a:spcBef>
                <a:spcPts val="0"/>
              </a:spcBef>
              <a:spcAft>
                <a:spcPts val="0"/>
              </a:spcAft>
              <a:buClr>
                <a:srgbClr val="008375"/>
              </a:buClr>
              <a:buSzPts val="1800"/>
              <a:buChar char="●"/>
            </a:pPr>
            <a:r>
              <a:rPr lang="en-GB" sz="1600" dirty="0">
                <a:solidFill>
                  <a:schemeClr val="tx2">
                    <a:lumMod val="50000"/>
                    <a:lumOff val="50000"/>
                  </a:schemeClr>
                </a:solidFill>
                <a:latin typeface="Trebuchet MS" panose="020B0703020202090204" pitchFamily="34" charset="0"/>
              </a:rPr>
              <a:t>Prepare one strong argument and one anticipated counter-argument (with a rebuttal ready!).</a:t>
            </a:r>
            <a:endParaRPr sz="1600" dirty="0">
              <a:solidFill>
                <a:schemeClr val="tx2">
                  <a:lumMod val="50000"/>
                  <a:lumOff val="50000"/>
                </a:schemeClr>
              </a:solidFill>
              <a:latin typeface="Trebuchet MS" panose="020B0703020202090204" pitchFamily="34" charset="0"/>
            </a:endParaRPr>
          </a:p>
        </p:txBody>
      </p:sp>
    </p:spTree>
  </p:cSld>
  <p:clrMapOvr>
    <a:masterClrMapping/>
  </p:clrMapOvr>
</p:sld>
</file>

<file path=ppt/theme/theme1.xml><?xml version="1.0" encoding="utf-8"?>
<a:theme xmlns:a="http://schemas.openxmlformats.org/drawingml/2006/main" name="SECONDARY">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id="{73FF47D0-0B47-AA4A-B42C-722CDA9E864A}" vid="{079BEC5C-5FB5-1948-B390-20BCA8BF31C5}"/>
    </a:ext>
  </a:extLst>
</a:theme>
</file>

<file path=ppt/theme/theme2.xml><?xml version="1.0" encoding="utf-8"?>
<a:theme xmlns:a="http://schemas.openxmlformats.org/drawingml/2006/main" name="1_Secondary Resources">
  <a:themeElements>
    <a:clrScheme name="MBA colour final 4">
      <a:dk1>
        <a:srgbClr val="13316E"/>
      </a:dk1>
      <a:lt1>
        <a:sysClr val="window" lastClr="FFFFFF"/>
      </a:lt1>
      <a:dk2>
        <a:srgbClr val="000000"/>
      </a:dk2>
      <a:lt2>
        <a:srgbClr val="50535A"/>
      </a:lt2>
      <a:accent1>
        <a:srgbClr val="0967B1"/>
      </a:accent1>
      <a:accent2>
        <a:srgbClr val="008E82"/>
      </a:accent2>
      <a:accent3>
        <a:srgbClr val="25A73B"/>
      </a:accent3>
      <a:accent4>
        <a:srgbClr val="EA580D"/>
      </a:accent4>
      <a:accent5>
        <a:srgbClr val="DA1F6C"/>
      </a:accent5>
      <a:accent6>
        <a:srgbClr val="6F4F9B"/>
      </a:accent6>
      <a:hlink>
        <a:srgbClr val="13316E"/>
      </a:hlink>
      <a:folHlink>
        <a:srgbClr val="13316E"/>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Secondary Resources" id="{922A019F-9337-8949-8751-7C3FEE82E87B}" vid="{9802BF0B-F4EA-F04E-BAF7-FA6877653377}"/>
    </a:ext>
  </a:extLst>
</a:theme>
</file>

<file path=ppt/theme/theme3.xml><?xml version="1.0" encoding="utf-8"?>
<a:theme xmlns:a="http://schemas.openxmlformats.org/drawingml/2006/main" name="TVS Thank You">
  <a:themeElements>
    <a:clrScheme name="The Vegan Society">
      <a:dk1>
        <a:srgbClr val="00837B"/>
      </a:dk1>
      <a:lt1>
        <a:srgbClr val="FFFFFF"/>
      </a:lt1>
      <a:dk2>
        <a:srgbClr val="000000"/>
      </a:dk2>
      <a:lt2>
        <a:srgbClr val="50535A"/>
      </a:lt2>
      <a:accent1>
        <a:srgbClr val="00837B"/>
      </a:accent1>
      <a:accent2>
        <a:srgbClr val="F39800"/>
      </a:accent2>
      <a:accent3>
        <a:srgbClr val="71C3BF"/>
      </a:accent3>
      <a:accent4>
        <a:srgbClr val="F2CD43"/>
      </a:accent4>
      <a:accent5>
        <a:srgbClr val="EA5469"/>
      </a:accent5>
      <a:accent6>
        <a:srgbClr val="0086A8"/>
      </a:accent6>
      <a:hlink>
        <a:srgbClr val="00837B"/>
      </a:hlink>
      <a:folHlink>
        <a:srgbClr val="00837B"/>
      </a:folHlink>
    </a:clrScheme>
    <a:fontScheme name="Office 2">
      <a:majorFont>
        <a:latin typeface="Calibri Light"/>
        <a:ea typeface=""/>
        <a:cs typeface=""/>
        <a:font script="Jpan" typeface="ＭＳ 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alibri Light"/>
        <a:ea typeface=""/>
        <a:cs typeface=""/>
        <a:font script="Jpan" typeface="ＭＳ Ｐ明朝"/>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3" id="{A1A65B90-49EB-4DA4-B4B3-25B348937873}" vid="{E4954076-EE9E-4772-A6DC-F81186FC9B6B}"/>
    </a:ext>
  </a:ext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508c26a-f186-4d3c-81e4-3b3e04ef4170" xsi:nil="true"/>
    <lcf76f155ced4ddcb4097134ff3c332f xmlns="ed1ac2e3-af61-4485-97a2-eb1e99270d43">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BAA76B194B36049A0992C1E1E322FCF" ma:contentTypeVersion="13" ma:contentTypeDescription="Create a new document." ma:contentTypeScope="" ma:versionID="4d61f6f9b860c2d6fab0b4c2c7afe86e">
  <xsd:schema xmlns:xsd="http://www.w3.org/2001/XMLSchema" xmlns:xs="http://www.w3.org/2001/XMLSchema" xmlns:p="http://schemas.microsoft.com/office/2006/metadata/properties" xmlns:ns2="ed1ac2e3-af61-4485-97a2-eb1e99270d43" xmlns:ns3="1508c26a-f186-4d3c-81e4-3b3e04ef4170" targetNamespace="http://schemas.microsoft.com/office/2006/metadata/properties" ma:root="true" ma:fieldsID="a1a91ee5e621bd4f45e2770248764b9a" ns2:_="" ns3:_="">
    <xsd:import namespace="ed1ac2e3-af61-4485-97a2-eb1e99270d43"/>
    <xsd:import namespace="1508c26a-f186-4d3c-81e4-3b3e04ef417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1ac2e3-af61-4485-97a2-eb1e99270d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15f3efd-caf0-4bd3-851a-4a3a729cbda0"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dexed="true"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508c26a-f186-4d3c-81e4-3b3e04ef417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a7c0c61f-192c-4563-bc2c-92d1163a79ec}" ma:internalName="TaxCatchAll" ma:showField="CatchAllData" ma:web="1508c26a-f186-4d3c-81e4-3b3e04ef41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1B1A74-703E-4AEA-A0C1-1B419DD22EBB}">
  <ds:schemaRefs>
    <ds:schemaRef ds:uri="http://www.w3.org/XML/1998/namespace"/>
    <ds:schemaRef ds:uri="ed1ac2e3-af61-4485-97a2-eb1e99270d43"/>
    <ds:schemaRef ds:uri="http://schemas.microsoft.com/office/2006/metadata/properties"/>
    <ds:schemaRef ds:uri="http://purl.org/dc/dcmitype/"/>
    <ds:schemaRef ds:uri="http://purl.org/dc/terms/"/>
    <ds:schemaRef ds:uri="http://schemas.microsoft.com/office/infopath/2007/PartnerControls"/>
    <ds:schemaRef ds:uri="http://schemas.microsoft.com/office/2006/documentManagement/types"/>
    <ds:schemaRef ds:uri="http://schemas.openxmlformats.org/package/2006/metadata/core-properties"/>
    <ds:schemaRef ds:uri="1508c26a-f186-4d3c-81e4-3b3e04ef4170"/>
    <ds:schemaRef ds:uri="http://purl.org/dc/elements/1.1/"/>
  </ds:schemaRefs>
</ds:datastoreItem>
</file>

<file path=customXml/itemProps2.xml><?xml version="1.0" encoding="utf-8"?>
<ds:datastoreItem xmlns:ds="http://schemas.openxmlformats.org/officeDocument/2006/customXml" ds:itemID="{FF3F94BE-83B3-4B5C-9B04-4CBA144C8427}">
  <ds:schemaRefs>
    <ds:schemaRef ds:uri="http://schemas.microsoft.com/sharepoint/v3/contenttype/forms"/>
  </ds:schemaRefs>
</ds:datastoreItem>
</file>

<file path=customXml/itemProps3.xml><?xml version="1.0" encoding="utf-8"?>
<ds:datastoreItem xmlns:ds="http://schemas.openxmlformats.org/officeDocument/2006/customXml" ds:itemID="{EA9EE201-C2A4-479C-9FA8-3292F26022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d1ac2e3-af61-4485-97a2-eb1e99270d43"/>
    <ds:schemaRef ds:uri="1508c26a-f186-4d3c-81e4-3b3e04ef41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SECONDARY</Template>
  <TotalTime>0</TotalTime>
  <Words>972</Words>
  <Application>Microsoft Office PowerPoint</Application>
  <PresentationFormat>On-screen Show (16:9)</PresentationFormat>
  <Paragraphs>134</Paragraphs>
  <Slides>14</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Calibri Light</vt:lpstr>
      <vt:lpstr>Lucida Grande</vt:lpstr>
      <vt:lpstr>Trebuchet MS</vt:lpstr>
      <vt:lpstr>SECONDARY</vt:lpstr>
      <vt:lpstr>1_Secondary Resources</vt:lpstr>
      <vt:lpstr>TVS Thank You</vt:lpstr>
      <vt:lpstr>The Debate</vt:lpstr>
      <vt:lpstr>PowerPoint Presentation</vt:lpstr>
      <vt:lpstr>What are we going to learn?</vt:lpstr>
      <vt:lpstr>‘Veganism should be actively promoted by the UK government.’  Proposition argues for  Opposition argues against  Both sides must use evidence, not just opinion</vt:lpstr>
      <vt:lpstr>How to discuss and debate</vt:lpstr>
      <vt:lpstr>Holding a formal debate</vt:lpstr>
      <vt:lpstr>The Debate</vt:lpstr>
      <vt:lpstr>Think - Pair - Share</vt:lpstr>
      <vt:lpstr>PowerPoint Presentation</vt:lpstr>
      <vt:lpstr>PowerPoint Presentation</vt:lpstr>
      <vt:lpstr>Debate rules</vt:lpstr>
      <vt:lpstr>The Debate</vt:lpstr>
      <vt:lpstr>Plenary</vt:lpstr>
      <vt:lpstr>Plenary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Alistair Currie</cp:lastModifiedBy>
  <cp:revision>21</cp:revision>
  <dcterms:modified xsi:type="dcterms:W3CDTF">2026-08-25T10:25:54Z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0x010100EBAA76B194B36049A0992C1E1E322FCF</vt:lpwstr>
  </property>
  <property fmtid="{D5CDD505-2E9C-101B-9397-08002B2CF9AE}" pid="3" name="MediaServiceImageTags">
    <vt:lpwstr/>
  </property>
</Properties>
</file>