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4"/>
    <p:sldMasterId id="2147483678" r:id="rId5"/>
    <p:sldMasterId id="2147483696" r:id="rId6"/>
  </p:sldMasterIdLst>
  <p:notesMasterIdLst>
    <p:notesMasterId r:id="rId22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23"/>
    </p:embeddedFont>
    <p:embeddedFont>
      <p:font typeface="Trebuchet MS" panose="020B060302020202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8C8AA15-D9FD-24BF-1AC7-9F612E37B24C}" name="Lauren Williams" initials="LW" userId="S::Lauren.williams@vegansociety.com::1308cba3-fd11-4f93-9b44-32ee7affee30" providerId="AD"/>
  <p188:author id="{B982C1E2-134B-1BF3-AE2E-81586C7FB0DA}" name="Julie Hayes" initials="JH" userId="306f0fda4c472179" providerId="Windows Live"/>
  <p188:author id="{E0C2EEF4-9A44-7D17-73D7-C69C90AC4206}" name="Laura Diamond" initials="" userId="S::laura.diamond@vegansociety.com::6694b8d9-6e36-4653-929e-6d6f2f269f0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F72AA58-AE30-426C-8CDE-C3F4273FB23D}">
  <a:tblStyle styleId="{7F72AA58-AE30-426C-8CDE-C3F4273FB23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09"/>
    <p:restoredTop sz="94656"/>
  </p:normalViewPr>
  <p:slideViewPr>
    <p:cSldViewPr snapToGrid="0">
      <p:cViewPr varScale="1">
        <p:scale>
          <a:sx n="103" d="100"/>
          <a:sy n="103" d="100"/>
        </p:scale>
        <p:origin x="634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font" Target="fonts/font2.fntdata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tair Currie" userId="ad2117e5-f625-45ca-82e2-4df73010ad94" providerId="ADAL" clId="{42CF84E9-8F9B-4E52-9D16-54F37C391A01}"/>
    <pc:docChg chg="modSld">
      <pc:chgData name="Alistair Currie" userId="ad2117e5-f625-45ca-82e2-4df73010ad94" providerId="ADAL" clId="{42CF84E9-8F9B-4E52-9D16-54F37C391A01}" dt="2026-08-25T10:22:16.539" v="3" actId="20577"/>
      <pc:docMkLst>
        <pc:docMk/>
      </pc:docMkLst>
      <pc:sldChg chg="modSp mod">
        <pc:chgData name="Alistair Currie" userId="ad2117e5-f625-45ca-82e2-4df73010ad94" providerId="ADAL" clId="{42CF84E9-8F9B-4E52-9D16-54F37C391A01}" dt="2026-08-25T10:21:46.066" v="0" actId="20577"/>
        <pc:sldMkLst>
          <pc:docMk/>
          <pc:sldMk cId="0" sldId="260"/>
        </pc:sldMkLst>
        <pc:spChg chg="mod">
          <ac:chgData name="Alistair Currie" userId="ad2117e5-f625-45ca-82e2-4df73010ad94" providerId="ADAL" clId="{42CF84E9-8F9B-4E52-9D16-54F37C391A01}" dt="2026-08-25T10:21:46.066" v="0" actId="20577"/>
          <ac:spMkLst>
            <pc:docMk/>
            <pc:sldMk cId="0" sldId="260"/>
            <ac:spMk id="89" creationId="{00000000-0000-0000-0000-000000000000}"/>
          </ac:spMkLst>
        </pc:spChg>
      </pc:sldChg>
      <pc:sldChg chg="modSp mod">
        <pc:chgData name="Alistair Currie" userId="ad2117e5-f625-45ca-82e2-4df73010ad94" providerId="ADAL" clId="{42CF84E9-8F9B-4E52-9D16-54F37C391A01}" dt="2026-08-25T10:22:05.755" v="2" actId="20577"/>
        <pc:sldMkLst>
          <pc:docMk/>
          <pc:sldMk cId="0" sldId="264"/>
        </pc:sldMkLst>
        <pc:spChg chg="mod">
          <ac:chgData name="Alistair Currie" userId="ad2117e5-f625-45ca-82e2-4df73010ad94" providerId="ADAL" clId="{42CF84E9-8F9B-4E52-9D16-54F37C391A01}" dt="2026-08-25T10:22:05.755" v="2" actId="20577"/>
          <ac:spMkLst>
            <pc:docMk/>
            <pc:sldMk cId="0" sldId="264"/>
            <ac:spMk id="127" creationId="{00000000-0000-0000-0000-000000000000}"/>
          </ac:spMkLst>
        </pc:spChg>
      </pc:sldChg>
      <pc:sldChg chg="modSp mod">
        <pc:chgData name="Alistair Currie" userId="ad2117e5-f625-45ca-82e2-4df73010ad94" providerId="ADAL" clId="{42CF84E9-8F9B-4E52-9D16-54F37C391A01}" dt="2026-08-25T10:22:16.539" v="3" actId="20577"/>
        <pc:sldMkLst>
          <pc:docMk/>
          <pc:sldMk cId="0" sldId="265"/>
        </pc:sldMkLst>
        <pc:spChg chg="mod">
          <ac:chgData name="Alistair Currie" userId="ad2117e5-f625-45ca-82e2-4df73010ad94" providerId="ADAL" clId="{42CF84E9-8F9B-4E52-9D16-54F37C391A01}" dt="2026-08-25T10:22:16.539" v="3" actId="20577"/>
          <ac:spMkLst>
            <pc:docMk/>
            <pc:sldMk cId="0" sldId="265"/>
            <ac:spMk id="13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d6638fca4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52" name="Google Shape;52;g3d6638fca4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dbdd2f8b9c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133" name="Google Shape;133;g3dbdd2f8b9c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d6638fca4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142" name="Google Shape;142;g3d6638fca4e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This process is called ‘Think, Pair, Share’. The first part of this task – Think, Pair – is on this slide, and then Share is on slide 13.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dbdd2f8b9c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156" name="Google Shape;156;g3dbdd2f8b9c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All dishes from TVS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N.B. The coconut dhal is a KS3-2 practical lesson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dbdd2f8b9c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161" name="Google Shape;161;g3dbdd2f8b9c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dbdd2f8b9c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173" name="Google Shape;173;g3dbdd2f8b9c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Optional worksheet or draw straight into exercise books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d6638fca4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188" name="Google Shape;188;g3d6638fca4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d6638fca4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58" name="Google Shape;58;g3d6638fca4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72" name="Google Shape;7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d6638fca4e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78" name="Google Shape;78;g3d6638fca4e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dbdd2f8b9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86" name="Google Shape;86;g3dbdd2f8b9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dbdd2f8b9c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95" name="Google Shape;95;g3dbdd2f8b9c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dbdd2f8b9c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104" name="Google Shape;104;g3dbdd2f8b9c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dbdd2f8b9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113" name="Google Shape;113;g3dbdd2f8b9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dbdd2f8b9c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GB"/>
          </a:p>
        </p:txBody>
      </p:sp>
      <p:sp>
        <p:nvSpPr>
          <p:cNvPr id="124" name="Google Shape;124;g3dbdd2f8b9c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3416530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18949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7364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1341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61423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94629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5253401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727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8749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3079351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48255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612220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0260045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66790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44017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99923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19782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161959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766554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669664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513754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445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2938430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05400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507021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6632755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40337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77873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1">
    <p:bg>
      <p:bgPr>
        <a:solidFill>
          <a:srgbClr val="F4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0012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4">
    <p:bg>
      <p:bgPr>
        <a:solidFill>
          <a:srgbClr val="72C4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7">
            <a:extLst>
              <a:ext uri="{FF2B5EF4-FFF2-40B4-BE49-F238E27FC236}">
                <a16:creationId xmlns:a16="http://schemas.microsoft.com/office/drawing/2014/main" id="{001EE063-DE4A-B7BF-F1A8-21C7B015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514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1893"/>
            <a:ext cx="9144000" cy="3601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948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66232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0056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35013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78219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33386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27242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8.emf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emf"/><Relationship Id="rId5" Type="http://schemas.openxmlformats.org/officeDocument/2006/relationships/image" Target="../media/image9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B5DD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rgbClr val="008375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rgbClr val="008375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D2D8B6-A917-2C75-FE35-6938C3624BB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099"/>
            <a:ext cx="1030817" cy="353593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125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3921C6-A887-00F0-3E42-75ED6F8B8DC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227"/>
            <a:ext cx="1032437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706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6E9CBC7-55BC-A5F6-7482-DD59FE70DABA}"/>
              </a:ext>
            </a:extLst>
          </p:cNvPr>
          <p:cNvSpPr/>
          <p:nvPr/>
        </p:nvSpPr>
        <p:spPr>
          <a:xfrm>
            <a:off x="257412" y="4901191"/>
            <a:ext cx="6393227" cy="9233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rtl="0"/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 </a:t>
            </a:r>
            <a:r>
              <a:rPr lang="en-GB" sz="5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600" b="0" i="0" u="none" strike="noStrike" kern="1200" baseline="0" dirty="0">
              <a:solidFill>
                <a:schemeClr val="tx1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C46290F-3D67-DEFE-8A19-8A215022BB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8564" y="4724459"/>
            <a:ext cx="1032437" cy="353465"/>
          </a:xfrm>
          <a:prstGeom prst="rect">
            <a:avLst/>
          </a:prstGeom>
        </p:spPr>
      </p:pic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B92D6F5F-114E-6F5B-F47D-BB3BB7314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8264180" cy="3327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338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ftr="0"/>
  <p:txStyles>
    <p:titleStyle>
      <a:lvl1pPr algn="ctr" defTabSz="457200" rtl="0" eaLnBrk="1" latinLnBrk="0" hangingPunct="1">
        <a:lnSpc>
          <a:spcPts val="4800"/>
        </a:lnSpc>
        <a:spcBef>
          <a:spcPct val="0"/>
        </a:spcBef>
        <a:buNone/>
        <a:defRPr sz="5100" b="1" i="0" kern="1200" spc="-50">
          <a:solidFill>
            <a:schemeClr val="tx1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800"/>
        </a:lnSpc>
        <a:spcBef>
          <a:spcPts val="0"/>
        </a:spcBef>
        <a:buFont typeface="Arial"/>
        <a:buChar char="•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800"/>
        </a:lnSpc>
        <a:spcBef>
          <a:spcPts val="0"/>
        </a:spcBef>
        <a:buFont typeface="Arial"/>
        <a:buChar char="–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5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0" y="910637"/>
            <a:ext cx="9144000" cy="8754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200" dirty="0"/>
              <a:t>The Power of Plants</a:t>
            </a:r>
            <a:endParaRPr sz="42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12E4A25-965B-60EA-2A4C-35C370A206FB}"/>
              </a:ext>
            </a:extLst>
          </p:cNvPr>
          <p:cNvSpPr/>
          <p:nvPr/>
        </p:nvSpPr>
        <p:spPr>
          <a:xfrm>
            <a:off x="504200" y="2026341"/>
            <a:ext cx="1914254" cy="1914254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48DAEC0-FD4C-9133-9A4C-E162845B7A2D}"/>
              </a:ext>
            </a:extLst>
          </p:cNvPr>
          <p:cNvSpPr/>
          <p:nvPr/>
        </p:nvSpPr>
        <p:spPr>
          <a:xfrm>
            <a:off x="2538100" y="1983612"/>
            <a:ext cx="1914254" cy="1914254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B7AE24E-6D19-8FDC-9F65-4E4F29831B15}"/>
              </a:ext>
            </a:extLst>
          </p:cNvPr>
          <p:cNvSpPr/>
          <p:nvPr/>
        </p:nvSpPr>
        <p:spPr>
          <a:xfrm>
            <a:off x="4572000" y="2000703"/>
            <a:ext cx="1914254" cy="1914254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1CC105C-1FE6-BF51-27C9-B3478D11EBB5}"/>
              </a:ext>
            </a:extLst>
          </p:cNvPr>
          <p:cNvSpPr/>
          <p:nvPr/>
        </p:nvSpPr>
        <p:spPr>
          <a:xfrm>
            <a:off x="6597354" y="1983612"/>
            <a:ext cx="1914254" cy="1914254"/>
          </a:xfrm>
          <a:prstGeom prst="ellipse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2"/>
          <p:cNvSpPr txBox="1">
            <a:spLocks noGrp="1"/>
          </p:cNvSpPr>
          <p:nvPr>
            <p:ph type="title"/>
          </p:nvPr>
        </p:nvSpPr>
        <p:spPr>
          <a:xfrm>
            <a:off x="0" y="30410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Vitamin C</a:t>
            </a:r>
            <a:endParaRPr b="1" dirty="0"/>
          </a:p>
        </p:txBody>
      </p:sp>
      <p:sp>
        <p:nvSpPr>
          <p:cNvPr id="136" name="Google Shape;136;p22"/>
          <p:cNvSpPr txBox="1">
            <a:spLocks noGrp="1"/>
          </p:cNvSpPr>
          <p:nvPr>
            <p:ph type="body" idx="1"/>
          </p:nvPr>
        </p:nvSpPr>
        <p:spPr>
          <a:xfrm>
            <a:off x="0" y="876800"/>
            <a:ext cx="9144000" cy="6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GB" sz="1900" dirty="0">
                <a:solidFill>
                  <a:schemeClr val="tx2">
                    <a:lumMod val="50000"/>
                    <a:lumOff val="50000"/>
                  </a:schemeClr>
                </a:solidFill>
                <a:ea typeface="Bebas Neue"/>
                <a:cs typeface="Bebas Neue"/>
                <a:sym typeface="Bebas Neue"/>
              </a:rPr>
              <a:t>A vitamin that supports the immune system and helps maintain healthy skin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1900" dirty="0">
                <a:solidFill>
                  <a:schemeClr val="tx2">
                    <a:lumMod val="50000"/>
                    <a:lumOff val="50000"/>
                  </a:schemeClr>
                </a:solidFill>
                <a:ea typeface="Bebas Neue"/>
                <a:cs typeface="Bebas Neue"/>
                <a:sym typeface="Bebas Neue"/>
              </a:rPr>
              <a:t>and helps the body absorb iron </a:t>
            </a:r>
            <a:endParaRPr lang="en-GB" sz="1900" dirty="0">
              <a:solidFill>
                <a:schemeClr val="tx2">
                  <a:lumMod val="50000"/>
                  <a:lumOff val="50000"/>
                </a:schemeClr>
              </a:solidFill>
              <a:ea typeface="Bebas Neue"/>
              <a:cs typeface="Bebas Neue"/>
            </a:endParaRPr>
          </a:p>
        </p:txBody>
      </p:sp>
      <p:sp>
        <p:nvSpPr>
          <p:cNvPr id="137" name="Google Shape;137;p22"/>
          <p:cNvSpPr/>
          <p:nvPr/>
        </p:nvSpPr>
        <p:spPr>
          <a:xfrm>
            <a:off x="3269129" y="2104100"/>
            <a:ext cx="2501100" cy="19023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38" name="Google Shape;138;p22"/>
          <p:cNvSpPr/>
          <p:nvPr/>
        </p:nvSpPr>
        <p:spPr>
          <a:xfrm>
            <a:off x="405704" y="2104100"/>
            <a:ext cx="2501100" cy="19023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39" name="Google Shape;139;p22"/>
          <p:cNvSpPr/>
          <p:nvPr/>
        </p:nvSpPr>
        <p:spPr>
          <a:xfrm>
            <a:off x="6192904" y="2104100"/>
            <a:ext cx="2501100" cy="1902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>
            <a:spLocks noGrp="1"/>
          </p:cNvSpPr>
          <p:nvPr>
            <p:ph type="title"/>
          </p:nvPr>
        </p:nvSpPr>
        <p:spPr>
          <a:xfrm>
            <a:off x="0" y="965170"/>
            <a:ext cx="9143999" cy="5257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THINK – PAIR… Does this meal stack up? </a:t>
            </a:r>
            <a:endParaRPr b="1" dirty="0"/>
          </a:p>
        </p:txBody>
      </p:sp>
      <p:sp>
        <p:nvSpPr>
          <p:cNvPr id="145" name="Google Shape;145;p23"/>
          <p:cNvSpPr txBox="1"/>
          <p:nvPr/>
        </p:nvSpPr>
        <p:spPr>
          <a:xfrm>
            <a:off x="655650" y="2390767"/>
            <a:ext cx="7832700" cy="1169521"/>
          </a:xfrm>
          <a:prstGeom prst="rect">
            <a:avLst/>
          </a:prstGeom>
          <a:noFill/>
          <a:ln w="9525" cap="flat" cmpd="sng">
            <a:noFill/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Write the meal name in the top box.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Tick off the nutrients found in the ingredient list on your meal card.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Discuss why this meal is nutritious with your partner.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Challenge: Is there anything missing? If so, what?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47" name="Google Shape;147;p23"/>
          <p:cNvSpPr txBox="1"/>
          <p:nvPr/>
        </p:nvSpPr>
        <p:spPr>
          <a:xfrm>
            <a:off x="0" y="1490895"/>
            <a:ext cx="9143999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Read through the ingredients and use your worksheet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to tick off each nutrient that is in the meal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" name="Google Shape;158;p24"/>
          <p:cNvGraphicFramePr/>
          <p:nvPr>
            <p:extLst>
              <p:ext uri="{D42A27DB-BD31-4B8C-83A1-F6EECF244321}">
                <p14:modId xmlns:p14="http://schemas.microsoft.com/office/powerpoint/2010/main" val="701929224"/>
              </p:ext>
            </p:extLst>
          </p:nvPr>
        </p:nvGraphicFramePr>
        <p:xfrm>
          <a:off x="318375" y="168325"/>
          <a:ext cx="8577750" cy="4369500"/>
        </p:xfrm>
        <a:graphic>
          <a:graphicData uri="http://schemas.openxmlformats.org/drawingml/2006/table">
            <a:tbl>
              <a:tblPr>
                <a:noFill/>
                <a:tableStyleId>{7F72AA58-AE30-426C-8CDE-C3F4273FB23D}</a:tableStyleId>
              </a:tblPr>
              <a:tblGrid>
                <a:gridCol w="285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37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Peanut butter and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banana on toast</a:t>
                      </a:r>
                      <a:endParaRPr sz="1600" b="1" u="none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600" b="1" u="none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Coconut dahl</a:t>
                      </a:r>
                      <a:endParaRPr sz="1600" b="1" u="none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600" b="1" u="none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Mac ‘n’ </a:t>
                      </a:r>
                      <a:r>
                        <a:rPr lang="en-GB" sz="1600" b="1" u="none" dirty="0" err="1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cheeze</a:t>
                      </a:r>
                      <a:endParaRPr sz="1600" b="1" u="none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68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6800">
                <a:tc>
                  <a:txBody>
                    <a:bodyPr/>
                    <a:lstStyle/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Wholegrain bread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Peanut butter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Banana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(Optional) Glass of</a:t>
                      </a:r>
                      <a:r>
                        <a:rPr lang="en-GB" sz="13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rebuchet MS" panose="020B0703020202090204" pitchFamily="34" charset="0"/>
                          <a:ea typeface="Arial"/>
                          <a:cs typeface="Arial"/>
                          <a:sym typeface="Arial"/>
                        </a:rPr>
                        <a:t> unsweetened </a:t>
                      </a:r>
                      <a:r>
                        <a:rPr lang="en-GB" sz="1300" dirty="0">
                          <a:latin typeface="Trebuchet MS" panose="020B0703020202090204" pitchFamily="34" charset="0"/>
                        </a:rPr>
                        <a:t>oat milk, fortified with calcium, B12, iodine, and riboflavin and Vitamin D 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Dry red lentils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Tinned tomatoes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Coconut milk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Spinach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Onion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Garlic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Ginger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Spices: turmeric, curry powder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Coriander 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Basmati rice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Macaroni pasta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Cauliflower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rebuchet MS" panose="020B0703020202090204" pitchFamily="34" charset="0"/>
                          <a:ea typeface="Arial"/>
                          <a:cs typeface="Arial"/>
                          <a:sym typeface="Arial"/>
                        </a:rPr>
                        <a:t>Unsweetened s</a:t>
                      </a:r>
                      <a:r>
                        <a:rPr lang="en-GB" sz="1300" dirty="0">
                          <a:latin typeface="Trebuchet MS" panose="020B0703020202090204" pitchFamily="34" charset="0"/>
                        </a:rPr>
                        <a:t>oy milk, </a:t>
                      </a:r>
                      <a:r>
                        <a:rPr lang="en-GB" sz="1300" b="0" i="0" u="none" strike="noStrike" noProof="0" dirty="0">
                          <a:latin typeface="Trebuchet MS" panose="020B0703020202090204" pitchFamily="34" charset="0"/>
                          <a:cs typeface="Arial"/>
                        </a:rPr>
                        <a:t>fortified with calcium, B12, iodine, and riboflavin and Vitamin D </a:t>
                      </a:r>
                      <a:endParaRPr sz="1300" u="none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Soy margarine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Nutritional yeast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Mustard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8375"/>
                        </a:buClr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300" dirty="0">
                          <a:latin typeface="Trebuchet MS" panose="020B0703020202090204" pitchFamily="34" charset="0"/>
                        </a:rPr>
                        <a:t>Onion</a:t>
                      </a:r>
                      <a:endParaRPr sz="13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 txBox="1">
            <a:spLocks noGrp="1"/>
          </p:cNvSpPr>
          <p:nvPr>
            <p:ph type="title"/>
          </p:nvPr>
        </p:nvSpPr>
        <p:spPr>
          <a:xfrm>
            <a:off x="0" y="157785"/>
            <a:ext cx="91439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…SHARE!</a:t>
            </a:r>
            <a:endParaRPr b="1" dirty="0"/>
          </a:p>
        </p:txBody>
      </p:sp>
      <p:sp>
        <p:nvSpPr>
          <p:cNvPr id="165" name="Google Shape;165;p25"/>
          <p:cNvSpPr/>
          <p:nvPr/>
        </p:nvSpPr>
        <p:spPr>
          <a:xfrm>
            <a:off x="588695" y="1215460"/>
            <a:ext cx="2867409" cy="1005000"/>
          </a:xfrm>
          <a:prstGeom prst="wedgeEllipseCallout">
            <a:avLst>
              <a:gd name="adj1" fmla="val -54953"/>
              <a:gd name="adj2" fmla="val 50793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endParaRPr lang="en-GB" sz="3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Which dish did you have?</a:t>
            </a:r>
            <a:endParaRPr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66" name="Google Shape;166;p25"/>
          <p:cNvSpPr/>
          <p:nvPr/>
        </p:nvSpPr>
        <p:spPr>
          <a:xfrm>
            <a:off x="2800118" y="2095479"/>
            <a:ext cx="3015345" cy="1005000"/>
          </a:xfrm>
          <a:prstGeom prst="wedgeEllipseCallout">
            <a:avLst>
              <a:gd name="adj1" fmla="val -54953"/>
              <a:gd name="adj2" fmla="val 50793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endParaRPr lang="en-GB" sz="5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What nutrients were in the dish?</a:t>
            </a:r>
            <a:endParaRPr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67" name="Google Shape;167;p25"/>
          <p:cNvSpPr/>
          <p:nvPr/>
        </p:nvSpPr>
        <p:spPr>
          <a:xfrm>
            <a:off x="5536144" y="1215460"/>
            <a:ext cx="2867408" cy="1127400"/>
          </a:xfrm>
          <a:prstGeom prst="wedgeEllipseCallout">
            <a:avLst>
              <a:gd name="adj1" fmla="val 55986"/>
              <a:gd name="adj2" fmla="val 64493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endParaRPr lang="en-GB" sz="5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Is this dish a balanced meal?</a:t>
            </a:r>
            <a:endParaRPr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68" name="Google Shape;168;p25"/>
          <p:cNvSpPr/>
          <p:nvPr/>
        </p:nvSpPr>
        <p:spPr>
          <a:xfrm>
            <a:off x="5011541" y="3027373"/>
            <a:ext cx="3015345" cy="1304100"/>
          </a:xfrm>
          <a:prstGeom prst="wedgeEllipseCallout">
            <a:avLst>
              <a:gd name="adj1" fmla="val 70846"/>
              <a:gd name="adj2" fmla="val 44545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endParaRPr lang="en-GB" sz="3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Is there anything missing? If so, what could you add?</a:t>
            </a:r>
            <a:endParaRPr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69" name="Google Shape;169;p25"/>
          <p:cNvSpPr txBox="1"/>
          <p:nvPr/>
        </p:nvSpPr>
        <p:spPr>
          <a:xfrm>
            <a:off x="0" y="642760"/>
            <a:ext cx="9143999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Share your dish with one other pair. Use the questions below to frame your discussion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70" name="Google Shape;170;p25"/>
          <p:cNvSpPr/>
          <p:nvPr/>
        </p:nvSpPr>
        <p:spPr>
          <a:xfrm>
            <a:off x="878111" y="3326473"/>
            <a:ext cx="3429680" cy="1005000"/>
          </a:xfrm>
          <a:prstGeom prst="wedgeEllipseCallout">
            <a:avLst>
              <a:gd name="adj1" fmla="val -53981"/>
              <a:gd name="adj2" fmla="val 5998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endParaRPr lang="en-GB" sz="2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Which of these meals is the more nutritionally balanced?</a:t>
            </a:r>
            <a:endParaRPr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21BA273-BCBF-00C0-B80F-92E4C7399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462" y="2471792"/>
            <a:ext cx="2620125" cy="1954379"/>
          </a:xfrm>
          <a:prstGeom prst="rect">
            <a:avLst/>
          </a:prstGeom>
        </p:spPr>
      </p:pic>
      <p:sp>
        <p:nvSpPr>
          <p:cNvPr id="175" name="Google Shape;175;p26"/>
          <p:cNvSpPr txBox="1">
            <a:spLocks noGrp="1"/>
          </p:cNvSpPr>
          <p:nvPr>
            <p:ph type="title"/>
          </p:nvPr>
        </p:nvSpPr>
        <p:spPr>
          <a:xfrm>
            <a:off x="241225" y="2219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Build a better plant-based plate</a:t>
            </a:r>
            <a:endParaRPr b="1" dirty="0"/>
          </a:p>
        </p:txBody>
      </p:sp>
      <p:sp>
        <p:nvSpPr>
          <p:cNvPr id="176" name="Google Shape;176;p26"/>
          <p:cNvSpPr txBox="1">
            <a:spLocks noGrp="1"/>
          </p:cNvSpPr>
          <p:nvPr>
            <p:ph type="body" idx="1"/>
          </p:nvPr>
        </p:nvSpPr>
        <p:spPr>
          <a:xfrm>
            <a:off x="1049930" y="845400"/>
            <a:ext cx="7044140" cy="2093400"/>
          </a:xfrm>
          <a:prstGeom prst="rect">
            <a:avLst/>
          </a:prstGeom>
          <a:ln w="9525" cap="flat" cmpd="sng">
            <a:noFill/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Your meal must include at least one of each:</a:t>
            </a:r>
            <a:endParaRPr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Protein               Iron               Vitamin C</a:t>
            </a:r>
            <a:endParaRPr b="1" dirty="0">
              <a:solidFill>
                <a:srgbClr val="008375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Bonus: 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can you include calcium, vitamin B12 and omega 3, too? What ingredients could you include that are currently in season in the UK?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8" name="Google Shape;178;p26"/>
          <p:cNvSpPr/>
          <p:nvPr/>
        </p:nvSpPr>
        <p:spPr>
          <a:xfrm>
            <a:off x="419805" y="3363750"/>
            <a:ext cx="2410481" cy="742650"/>
          </a:xfrm>
          <a:prstGeom prst="rect">
            <a:avLst/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i="1" dirty="0">
                <a:solidFill>
                  <a:schemeClr val="bg1"/>
                </a:solidFill>
                <a:latin typeface="Trebuchet MS" panose="020B0703020202090204" pitchFamily="34" charset="0"/>
              </a:rPr>
              <a:t>The protein source is…</a:t>
            </a:r>
            <a:endParaRPr sz="1600" b="1" i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79" name="Google Shape;179;p26"/>
          <p:cNvCxnSpPr>
            <a:cxnSpLocks/>
            <a:stCxn id="178" idx="3"/>
          </p:cNvCxnSpPr>
          <p:nvPr/>
        </p:nvCxnSpPr>
        <p:spPr>
          <a:xfrm flipV="1">
            <a:off x="2830286" y="3645725"/>
            <a:ext cx="1575459" cy="89350"/>
          </a:xfrm>
          <a:prstGeom prst="straightConnector1">
            <a:avLst/>
          </a:prstGeom>
          <a:noFill/>
          <a:ln w="9525" cap="flat" cmpd="sng">
            <a:solidFill>
              <a:srgbClr val="00837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80" name="Google Shape;180;p26"/>
          <p:cNvSpPr/>
          <p:nvPr/>
        </p:nvSpPr>
        <p:spPr>
          <a:xfrm>
            <a:off x="6322385" y="2471792"/>
            <a:ext cx="2439440" cy="525982"/>
          </a:xfrm>
          <a:prstGeom prst="rect">
            <a:avLst/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i="1" dirty="0">
                <a:solidFill>
                  <a:schemeClr val="bg1"/>
                </a:solidFill>
                <a:latin typeface="Trebuchet MS" panose="020B0703020202090204" pitchFamily="34" charset="0"/>
              </a:rPr>
              <a:t>The iron source is…</a:t>
            </a:r>
            <a:endParaRPr sz="1600" b="1" i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81" name="Google Shape;181;p26"/>
          <p:cNvCxnSpPr>
            <a:cxnSpLocks/>
            <a:stCxn id="180" idx="1"/>
          </p:cNvCxnSpPr>
          <p:nvPr/>
        </p:nvCxnSpPr>
        <p:spPr>
          <a:xfrm flipH="1">
            <a:off x="4572000" y="2734783"/>
            <a:ext cx="1750385" cy="591699"/>
          </a:xfrm>
          <a:prstGeom prst="straightConnector1">
            <a:avLst/>
          </a:prstGeom>
          <a:noFill/>
          <a:ln w="9525" cap="flat" cmpd="sng">
            <a:solidFill>
              <a:srgbClr val="00837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82" name="Google Shape;182;p26"/>
          <p:cNvSpPr/>
          <p:nvPr/>
        </p:nvSpPr>
        <p:spPr>
          <a:xfrm>
            <a:off x="6026075" y="3495691"/>
            <a:ext cx="2735750" cy="657418"/>
          </a:xfrm>
          <a:prstGeom prst="rect">
            <a:avLst/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i="1" dirty="0">
                <a:solidFill>
                  <a:schemeClr val="bg1"/>
                </a:solidFill>
                <a:latin typeface="Trebuchet MS" panose="020B0703020202090204" pitchFamily="34" charset="0"/>
              </a:rPr>
              <a:t>The vitamin C source is…</a:t>
            </a:r>
            <a:endParaRPr sz="1600" b="1" i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83" name="Google Shape;183;p26"/>
          <p:cNvCxnSpPr>
            <a:cxnSpLocks/>
            <a:stCxn id="182" idx="1"/>
          </p:cNvCxnSpPr>
          <p:nvPr/>
        </p:nvCxnSpPr>
        <p:spPr>
          <a:xfrm flipH="1">
            <a:off x="4718756" y="3824400"/>
            <a:ext cx="1307319" cy="0"/>
          </a:xfrm>
          <a:prstGeom prst="straightConnector1">
            <a:avLst/>
          </a:prstGeom>
          <a:noFill/>
          <a:ln w="9525" cap="flat" cmpd="sng">
            <a:solidFill>
              <a:srgbClr val="008375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84" name="Google Shape;184;p26"/>
          <p:cNvSpPr txBox="1"/>
          <p:nvPr/>
        </p:nvSpPr>
        <p:spPr>
          <a:xfrm>
            <a:off x="361380" y="2742625"/>
            <a:ext cx="288982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i="1" dirty="0">
                <a:solidFill>
                  <a:srgbClr val="008375"/>
                </a:solidFill>
                <a:latin typeface="Trebuchet MS" panose="020B0703020202090204" pitchFamily="34" charset="0"/>
              </a:rPr>
              <a:t>The name of my dish is…</a:t>
            </a:r>
            <a:endParaRPr sz="1600" b="1" i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7"/>
          <p:cNvSpPr txBox="1">
            <a:spLocks noGrp="1"/>
          </p:cNvSpPr>
          <p:nvPr>
            <p:ph type="title"/>
          </p:nvPr>
        </p:nvSpPr>
        <p:spPr>
          <a:xfrm>
            <a:off x="-1" y="156957"/>
            <a:ext cx="91439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 algn="ctr"/>
            <a:r>
              <a:rPr lang="en-GB" b="1" dirty="0"/>
              <a:t>Plenary – quick-fire</a:t>
            </a:r>
            <a:endParaRPr b="1" dirty="0"/>
          </a:p>
        </p:txBody>
      </p:sp>
      <p:sp>
        <p:nvSpPr>
          <p:cNvPr id="191" name="Google Shape;191;p27"/>
          <p:cNvSpPr txBox="1">
            <a:spLocks noGrp="1"/>
          </p:cNvSpPr>
          <p:nvPr>
            <p:ph type="body" idx="1"/>
          </p:nvPr>
        </p:nvSpPr>
        <p:spPr>
          <a:xfrm>
            <a:off x="0" y="729657"/>
            <a:ext cx="9144000" cy="4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Thumbs up or thumbs down… does this meal provide key nutrients?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3" name="Google Shape;193;p27"/>
          <p:cNvSpPr txBox="1"/>
          <p:nvPr/>
        </p:nvSpPr>
        <p:spPr>
          <a:xfrm>
            <a:off x="4739283" y="1320719"/>
            <a:ext cx="1731272" cy="3093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>
                <a:solidFill>
                  <a:srgbClr val="008375"/>
                </a:solidFill>
                <a:latin typeface="Trebuchet MS" panose="020B0703020202090204" pitchFamily="34" charset="0"/>
              </a:rPr>
              <a:t>Protein?</a:t>
            </a:r>
            <a:endParaRPr sz="2100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>
                <a:solidFill>
                  <a:srgbClr val="008375"/>
                </a:solidFill>
                <a:latin typeface="Trebuchet MS" panose="020B0703020202090204" pitchFamily="34" charset="0"/>
              </a:rPr>
              <a:t>Iron?</a:t>
            </a:r>
            <a:endParaRPr sz="2100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>
                <a:solidFill>
                  <a:srgbClr val="008375"/>
                </a:solidFill>
                <a:latin typeface="Trebuchet MS" panose="020B0703020202090204" pitchFamily="34" charset="0"/>
              </a:rPr>
              <a:t>Vitamin C?</a:t>
            </a:r>
            <a:endParaRPr sz="2100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>
                <a:solidFill>
                  <a:srgbClr val="008375"/>
                </a:solidFill>
                <a:latin typeface="Trebuchet MS" panose="020B0703020202090204" pitchFamily="34" charset="0"/>
              </a:rPr>
              <a:t>Vitamin B12?</a:t>
            </a:r>
            <a:endParaRPr sz="2100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>
                <a:solidFill>
                  <a:srgbClr val="008375"/>
                </a:solidFill>
                <a:latin typeface="Trebuchet MS" panose="020B0703020202090204" pitchFamily="34" charset="0"/>
              </a:rPr>
              <a:t>Omega 3?</a:t>
            </a:r>
            <a:endParaRPr sz="2100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>
                <a:solidFill>
                  <a:srgbClr val="008375"/>
                </a:solidFill>
                <a:latin typeface="Trebuchet MS" panose="020B0703020202090204" pitchFamily="34" charset="0"/>
              </a:rPr>
              <a:t>Calcium?</a:t>
            </a:r>
            <a:endParaRPr sz="2100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F40476-C4EA-4195-76B5-9D2501F4BC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563" y="2103284"/>
            <a:ext cx="1887955" cy="14364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9B7E09-6E36-C58E-1F15-AF61E304D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482" y="1274965"/>
            <a:ext cx="3953794" cy="3093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0" y="109219"/>
            <a:ext cx="9144000" cy="58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Guess the plant!</a:t>
            </a:r>
            <a:endParaRPr b="1" dirty="0"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587421" y="1102125"/>
            <a:ext cx="2485500" cy="12684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4294967295"/>
          </p:nvPr>
        </p:nvSpPr>
        <p:spPr>
          <a:xfrm>
            <a:off x="6069491" y="2563442"/>
            <a:ext cx="2486025" cy="126841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b="1" dirty="0"/>
          </a:p>
        </p:txBody>
      </p:sp>
      <p:sp>
        <p:nvSpPr>
          <p:cNvPr id="64" name="Google Shape;64;p14"/>
          <p:cNvSpPr txBox="1">
            <a:spLocks noGrp="1"/>
          </p:cNvSpPr>
          <p:nvPr>
            <p:ph type="body" idx="4294967295"/>
          </p:nvPr>
        </p:nvSpPr>
        <p:spPr>
          <a:xfrm>
            <a:off x="3329781" y="1102112"/>
            <a:ext cx="2484438" cy="126841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b="1" dirty="0"/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4294967295"/>
          </p:nvPr>
        </p:nvSpPr>
        <p:spPr>
          <a:xfrm>
            <a:off x="3328194" y="2563442"/>
            <a:ext cx="2486025" cy="126841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b="1" dirty="0"/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4294967295"/>
          </p:nvPr>
        </p:nvSpPr>
        <p:spPr>
          <a:xfrm>
            <a:off x="586896" y="2563455"/>
            <a:ext cx="2486025" cy="126841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b="1" dirty="0"/>
          </a:p>
        </p:txBody>
      </p:sp>
      <p:sp>
        <p:nvSpPr>
          <p:cNvPr id="67" name="Google Shape;67;p14"/>
          <p:cNvSpPr txBox="1">
            <a:spLocks noGrp="1"/>
          </p:cNvSpPr>
          <p:nvPr>
            <p:ph type="body" idx="4294967295"/>
          </p:nvPr>
        </p:nvSpPr>
        <p:spPr>
          <a:xfrm>
            <a:off x="6071079" y="1102112"/>
            <a:ext cx="2484437" cy="1268413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b="1" dirty="0"/>
          </a:p>
        </p:txBody>
      </p:sp>
      <p:sp>
        <p:nvSpPr>
          <p:cNvPr id="62" name="Google Shape;62;p14"/>
          <p:cNvSpPr txBox="1"/>
          <p:nvPr/>
        </p:nvSpPr>
        <p:spPr>
          <a:xfrm>
            <a:off x="0" y="578094"/>
            <a:ext cx="91440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Can you work out what these plants are? Write the answer down.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0" y="3963812"/>
            <a:ext cx="9144000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  <a:latin typeface="Trebuchet MS" panose="020B0703020202090204" pitchFamily="34" charset="0"/>
              </a:rPr>
              <a:t>Challenge: 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What else do you know about these plants?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Any nutrition facts? Where does it grow? Any dishes its used in?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>
            <a:spLocks noGrp="1"/>
          </p:cNvSpPr>
          <p:nvPr>
            <p:ph type="title"/>
          </p:nvPr>
        </p:nvSpPr>
        <p:spPr>
          <a:xfrm>
            <a:off x="0" y="56575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What are we going to learn?</a:t>
            </a:r>
            <a:endParaRPr b="1" dirty="0">
              <a:solidFill>
                <a:srgbClr val="008375"/>
              </a:solidFill>
            </a:endParaRPr>
          </a:p>
        </p:txBody>
      </p:sp>
      <p:sp>
        <p:nvSpPr>
          <p:cNvPr id="75" name="Google Shape;75;p15"/>
          <p:cNvSpPr txBox="1">
            <a:spLocks noGrp="1"/>
          </p:cNvSpPr>
          <p:nvPr>
            <p:ph type="body" idx="1"/>
          </p:nvPr>
        </p:nvSpPr>
        <p:spPr>
          <a:xfrm>
            <a:off x="576950" y="1331925"/>
            <a:ext cx="8102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</a:rPr>
              <a:t>Learning objectives</a:t>
            </a:r>
            <a:endParaRPr sz="1600" b="1" dirty="0">
              <a:solidFill>
                <a:srgbClr val="008375"/>
              </a:solidFill>
            </a:endParaRPr>
          </a:p>
          <a:p>
            <a:pPr marL="457200" lvl="0" indent="-330200" algn="l" rtl="0">
              <a:spcBef>
                <a:spcPts val="1200"/>
              </a:spcBef>
              <a:spcAft>
                <a:spcPts val="0"/>
              </a:spcAft>
              <a:buClr>
                <a:srgbClr val="008375"/>
              </a:buClr>
              <a:buSzPts val="1600"/>
              <a:buAutoNum type="arabicPeriod"/>
            </a:pPr>
            <a:r>
              <a:rPr lang="en-GB" sz="1600" b="1" dirty="0">
                <a:solidFill>
                  <a:srgbClr val="008375"/>
                </a:solidFill>
              </a:rPr>
              <a:t>Identify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key nutrients found in plant-based ingredients and </a:t>
            </a:r>
            <a:r>
              <a:rPr lang="en-GB" sz="16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explain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how they support a healthy diet.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600"/>
              <a:buAutoNum type="arabicPeriod"/>
            </a:pPr>
            <a:r>
              <a:rPr lang="en-GB" sz="1600" b="1" dirty="0">
                <a:solidFill>
                  <a:srgbClr val="008375"/>
                </a:solidFill>
              </a:rPr>
              <a:t>Evaluate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the nutritional value of a range of plant-based ingredients.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</a:rPr>
              <a:t>Key terms</a:t>
            </a:r>
            <a:endParaRPr sz="1600" b="1" dirty="0">
              <a:solidFill>
                <a:srgbClr val="008375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600" b="1" dirty="0">
                <a:solidFill>
                  <a:srgbClr val="008375"/>
                </a:solidFill>
              </a:rPr>
              <a:t>Absorption</a:t>
            </a:r>
            <a:r>
              <a:rPr lang="en-GB" sz="16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– 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highlight>
                  <a:srgbClr val="FFFFFF"/>
                </a:highlight>
              </a:rPr>
              <a:t>the process by which one substance soaks into or is taken in by another substance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(like a sponge soaking up water).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>
            <a:spLocks noGrp="1"/>
          </p:cNvSpPr>
          <p:nvPr>
            <p:ph type="title"/>
          </p:nvPr>
        </p:nvSpPr>
        <p:spPr>
          <a:xfrm>
            <a:off x="812800" y="1747798"/>
            <a:ext cx="4693920" cy="6691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What’s in our food?</a:t>
            </a:r>
            <a:endParaRPr b="1" dirty="0"/>
          </a:p>
        </p:txBody>
      </p:sp>
      <p:sp>
        <p:nvSpPr>
          <p:cNvPr id="83" name="Google Shape;83;p16"/>
          <p:cNvSpPr txBox="1"/>
          <p:nvPr/>
        </p:nvSpPr>
        <p:spPr>
          <a:xfrm>
            <a:off x="1026160" y="2341872"/>
            <a:ext cx="3627120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Fill in the columns as we go through each plant nutrient</a:t>
            </a:r>
            <a:endParaRPr sz="19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8967E7-B399-93FC-02B7-A6BDA7EB0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460" y="375920"/>
            <a:ext cx="2798700" cy="3991944"/>
          </a:xfrm>
          <a:prstGeom prst="rect">
            <a:avLst/>
          </a:prstGeom>
          <a:ln>
            <a:solidFill>
              <a:srgbClr val="008375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>
            <a:spLocks noGrp="1"/>
          </p:cNvSpPr>
          <p:nvPr>
            <p:ph type="title"/>
          </p:nvPr>
        </p:nvSpPr>
        <p:spPr>
          <a:xfrm>
            <a:off x="0" y="30410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Protein</a:t>
            </a:r>
            <a:endParaRPr b="1" dirty="0"/>
          </a:p>
        </p:txBody>
      </p:sp>
      <p:sp>
        <p:nvSpPr>
          <p:cNvPr id="89" name="Google Shape;89;p17"/>
          <p:cNvSpPr txBox="1">
            <a:spLocks noGrp="1"/>
          </p:cNvSpPr>
          <p:nvPr>
            <p:ph type="body" idx="1"/>
          </p:nvPr>
        </p:nvSpPr>
        <p:spPr>
          <a:xfrm>
            <a:off x="0" y="876800"/>
            <a:ext cx="9144000" cy="6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lnSpc>
                <a:spcPct val="114999"/>
              </a:lnSpc>
              <a:spcAft>
                <a:spcPts val="1200"/>
              </a:spcAft>
              <a:buNone/>
            </a:pPr>
            <a:r>
              <a:rPr lang="en-GB" sz="19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Helps build and repair muscles, bones, skin and tissues</a:t>
            </a:r>
            <a:endParaRPr lang="en-US" sz="19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Google Shape;90;p17"/>
          <p:cNvSpPr/>
          <p:nvPr/>
        </p:nvSpPr>
        <p:spPr>
          <a:xfrm>
            <a:off x="3269129" y="1849417"/>
            <a:ext cx="2501100" cy="19023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91" name="Google Shape;91;p17"/>
          <p:cNvSpPr/>
          <p:nvPr/>
        </p:nvSpPr>
        <p:spPr>
          <a:xfrm>
            <a:off x="405704" y="1849417"/>
            <a:ext cx="2501100" cy="19023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92" name="Google Shape;92;p17"/>
          <p:cNvSpPr/>
          <p:nvPr/>
        </p:nvSpPr>
        <p:spPr>
          <a:xfrm>
            <a:off x="6192904" y="1849417"/>
            <a:ext cx="2501100" cy="1902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>
            <a:spLocks noGrp="1"/>
          </p:cNvSpPr>
          <p:nvPr>
            <p:ph type="title"/>
          </p:nvPr>
        </p:nvSpPr>
        <p:spPr>
          <a:xfrm>
            <a:off x="-1" y="304100"/>
            <a:ext cx="91439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Iron</a:t>
            </a:r>
            <a:endParaRPr b="1" dirty="0"/>
          </a:p>
        </p:txBody>
      </p:sp>
      <p:sp>
        <p:nvSpPr>
          <p:cNvPr id="98" name="Google Shape;98;p18"/>
          <p:cNvSpPr txBox="1">
            <a:spLocks noGrp="1"/>
          </p:cNvSpPr>
          <p:nvPr>
            <p:ph type="body" idx="1"/>
          </p:nvPr>
        </p:nvSpPr>
        <p:spPr>
          <a:xfrm>
            <a:off x="0" y="801319"/>
            <a:ext cx="9143999" cy="6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r>
              <a:rPr lang="en-GB" sz="1900" dirty="0">
                <a:solidFill>
                  <a:schemeClr val="tx2">
                    <a:lumMod val="50000"/>
                    <a:lumOff val="50000"/>
                  </a:schemeClr>
                </a:solidFill>
                <a:ea typeface="Bebas Neue"/>
                <a:cs typeface="Bebas Neue"/>
                <a:sym typeface="Bebas Neue"/>
              </a:rPr>
              <a:t>A mineral that helps carry oxygen around the body in red blood cells</a:t>
            </a:r>
            <a:endParaRPr lang="en-GB" sz="1900" dirty="0">
              <a:solidFill>
                <a:schemeClr val="tx2">
                  <a:lumMod val="50000"/>
                  <a:lumOff val="50000"/>
                </a:schemeClr>
              </a:solidFill>
              <a:ea typeface="Bebas Neue"/>
              <a:cs typeface="Bebas Neue"/>
            </a:endParaRPr>
          </a:p>
        </p:txBody>
      </p:sp>
      <p:sp>
        <p:nvSpPr>
          <p:cNvPr id="99" name="Google Shape;99;p18"/>
          <p:cNvSpPr/>
          <p:nvPr/>
        </p:nvSpPr>
        <p:spPr>
          <a:xfrm>
            <a:off x="3269129" y="1883600"/>
            <a:ext cx="2501100" cy="19023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00" name="Google Shape;100;p18"/>
          <p:cNvSpPr/>
          <p:nvPr/>
        </p:nvSpPr>
        <p:spPr>
          <a:xfrm>
            <a:off x="405704" y="1883600"/>
            <a:ext cx="2501100" cy="19023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01" name="Google Shape;101;p18"/>
          <p:cNvSpPr/>
          <p:nvPr/>
        </p:nvSpPr>
        <p:spPr>
          <a:xfrm>
            <a:off x="6192904" y="1883600"/>
            <a:ext cx="2501100" cy="1902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>
            <a:spLocks noGrp="1"/>
          </p:cNvSpPr>
          <p:nvPr>
            <p:ph type="title"/>
          </p:nvPr>
        </p:nvSpPr>
        <p:spPr>
          <a:xfrm>
            <a:off x="0" y="30410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Calcium</a:t>
            </a:r>
            <a:endParaRPr b="1" dirty="0"/>
          </a:p>
        </p:txBody>
      </p:sp>
      <p:sp>
        <p:nvSpPr>
          <p:cNvPr id="107" name="Google Shape;107;p19"/>
          <p:cNvSpPr txBox="1">
            <a:spLocks noGrp="1"/>
          </p:cNvSpPr>
          <p:nvPr>
            <p:ph type="body" idx="1"/>
          </p:nvPr>
        </p:nvSpPr>
        <p:spPr>
          <a:xfrm>
            <a:off x="0" y="876800"/>
            <a:ext cx="9144000" cy="6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r>
              <a:rPr lang="en-GB" sz="1900" dirty="0">
                <a:solidFill>
                  <a:schemeClr val="tx2">
                    <a:lumMod val="50000"/>
                    <a:lumOff val="50000"/>
                  </a:schemeClr>
                </a:solidFill>
                <a:ea typeface="Bebas Neue"/>
                <a:cs typeface="Bebas Neue"/>
                <a:sym typeface="Bebas Neue"/>
              </a:rPr>
              <a:t>A mineral that helps build and maintain strong bones and teeth</a:t>
            </a:r>
            <a:endParaRPr sz="1900" dirty="0">
              <a:solidFill>
                <a:schemeClr val="tx2">
                  <a:lumMod val="50000"/>
                  <a:lumOff val="50000"/>
                </a:schemeClr>
              </a:solidFill>
              <a:ea typeface="Bebas Neue"/>
              <a:cs typeface="Bebas Neue"/>
              <a:sym typeface="Bebas Neue"/>
            </a:endParaRPr>
          </a:p>
        </p:txBody>
      </p:sp>
      <p:sp>
        <p:nvSpPr>
          <p:cNvPr id="108" name="Google Shape;108;p19"/>
          <p:cNvSpPr/>
          <p:nvPr/>
        </p:nvSpPr>
        <p:spPr>
          <a:xfrm>
            <a:off x="3286221" y="1883600"/>
            <a:ext cx="2501100" cy="19023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09" name="Google Shape;109;p19"/>
          <p:cNvSpPr/>
          <p:nvPr/>
        </p:nvSpPr>
        <p:spPr>
          <a:xfrm>
            <a:off x="422796" y="1883600"/>
            <a:ext cx="2501100" cy="19023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10" name="Google Shape;110;p19"/>
          <p:cNvSpPr/>
          <p:nvPr/>
        </p:nvSpPr>
        <p:spPr>
          <a:xfrm>
            <a:off x="6209996" y="1883600"/>
            <a:ext cx="2501100" cy="1902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>
            <a:spLocks noGrp="1"/>
          </p:cNvSpPr>
          <p:nvPr>
            <p:ph type="title"/>
          </p:nvPr>
        </p:nvSpPr>
        <p:spPr>
          <a:xfrm>
            <a:off x="0" y="59874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Vitamin B12</a:t>
            </a:r>
            <a:endParaRPr b="1" dirty="0"/>
          </a:p>
        </p:txBody>
      </p:sp>
      <p:sp>
        <p:nvSpPr>
          <p:cNvPr id="116" name="Google Shape;116;p20"/>
          <p:cNvSpPr txBox="1">
            <a:spLocks noGrp="1"/>
          </p:cNvSpPr>
          <p:nvPr>
            <p:ph type="body" idx="1"/>
          </p:nvPr>
        </p:nvSpPr>
        <p:spPr>
          <a:xfrm>
            <a:off x="0" y="1171440"/>
            <a:ext cx="9143999" cy="6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lnSpc>
                <a:spcPct val="100000"/>
              </a:lnSpc>
              <a:buSzPts val="1100"/>
              <a:buNone/>
            </a:pPr>
            <a:r>
              <a:rPr lang="en-GB" sz="1900" dirty="0">
                <a:solidFill>
                  <a:schemeClr val="tx2">
                    <a:lumMod val="50000"/>
                    <a:lumOff val="50000"/>
                  </a:schemeClr>
                </a:solidFill>
                <a:ea typeface="Bebas Neue"/>
                <a:sym typeface="Bebas Neue"/>
              </a:rPr>
              <a:t>A vitamin needed for healthy nerve function and for making red blood cells</a:t>
            </a:r>
            <a:endParaRPr lang="en-GB" sz="19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0" name="Google Shape;120;p20"/>
          <p:cNvSpPr txBox="1"/>
          <p:nvPr/>
        </p:nvSpPr>
        <p:spPr>
          <a:xfrm>
            <a:off x="2756362" y="3633521"/>
            <a:ext cx="5400942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  <a:latin typeface="Trebuchet MS" panose="020B0703020202090204" pitchFamily="34" charset="0"/>
              </a:rPr>
              <a:t>B12 doesn’t occur naturally in plant foods.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  <a:latin typeface="Trebuchet MS" panose="020B0703020202090204" pitchFamily="34" charset="0"/>
              </a:rPr>
              <a:t>It’s important to read food labels.</a:t>
            </a:r>
            <a:endParaRPr sz="16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2" name="Google Shape;110;p19">
            <a:extLst>
              <a:ext uri="{FF2B5EF4-FFF2-40B4-BE49-F238E27FC236}">
                <a16:creationId xmlns:a16="http://schemas.microsoft.com/office/drawing/2014/main" id="{8DE0BFEF-FA50-6A11-0C12-98FE0401558B}"/>
              </a:ext>
            </a:extLst>
          </p:cNvPr>
          <p:cNvSpPr/>
          <p:nvPr/>
        </p:nvSpPr>
        <p:spPr>
          <a:xfrm>
            <a:off x="2521904" y="1851695"/>
            <a:ext cx="1915117" cy="145661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3" name="Google Shape;101;p18">
            <a:extLst>
              <a:ext uri="{FF2B5EF4-FFF2-40B4-BE49-F238E27FC236}">
                <a16:creationId xmlns:a16="http://schemas.microsoft.com/office/drawing/2014/main" id="{172F91AA-396D-D644-F0AB-9FF71F07B4D8}"/>
              </a:ext>
            </a:extLst>
          </p:cNvPr>
          <p:cNvSpPr/>
          <p:nvPr/>
        </p:nvSpPr>
        <p:spPr>
          <a:xfrm>
            <a:off x="390529" y="1851695"/>
            <a:ext cx="1915117" cy="145661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7" name="Google Shape;110;p19">
            <a:extLst>
              <a:ext uri="{FF2B5EF4-FFF2-40B4-BE49-F238E27FC236}">
                <a16:creationId xmlns:a16="http://schemas.microsoft.com/office/drawing/2014/main" id="{62F32506-C764-D51F-3FB9-4EBDC4705695}"/>
              </a:ext>
            </a:extLst>
          </p:cNvPr>
          <p:cNvSpPr/>
          <p:nvPr/>
        </p:nvSpPr>
        <p:spPr>
          <a:xfrm>
            <a:off x="6784654" y="1863125"/>
            <a:ext cx="1915117" cy="145661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8" name="Google Shape;101;p18">
            <a:extLst>
              <a:ext uri="{FF2B5EF4-FFF2-40B4-BE49-F238E27FC236}">
                <a16:creationId xmlns:a16="http://schemas.microsoft.com/office/drawing/2014/main" id="{D5908D43-3B6D-B6C5-430A-B9F19CA7963B}"/>
              </a:ext>
            </a:extLst>
          </p:cNvPr>
          <p:cNvSpPr/>
          <p:nvPr/>
        </p:nvSpPr>
        <p:spPr>
          <a:xfrm>
            <a:off x="4653279" y="1863125"/>
            <a:ext cx="1915117" cy="145661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2350462-CCEC-EC4D-C6FD-0D3A50C82FA9}"/>
              </a:ext>
            </a:extLst>
          </p:cNvPr>
          <p:cNvSpPr/>
          <p:nvPr/>
        </p:nvSpPr>
        <p:spPr>
          <a:xfrm>
            <a:off x="1967107" y="3633521"/>
            <a:ext cx="677078" cy="677078"/>
          </a:xfrm>
          <a:prstGeom prst="ellipse">
            <a:avLst/>
          </a:prstGeom>
          <a:solidFill>
            <a:srgbClr val="E0EFF1"/>
          </a:solidFill>
          <a:ln w="47625">
            <a:solidFill>
              <a:srgbClr val="00837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165;p27">
            <a:extLst>
              <a:ext uri="{FF2B5EF4-FFF2-40B4-BE49-F238E27FC236}">
                <a16:creationId xmlns:a16="http://schemas.microsoft.com/office/drawing/2014/main" id="{6BBAB315-9CDE-D94C-9273-26E35E2E75A9}"/>
              </a:ext>
            </a:extLst>
          </p:cNvPr>
          <p:cNvSpPr txBox="1"/>
          <p:nvPr/>
        </p:nvSpPr>
        <p:spPr>
          <a:xfrm>
            <a:off x="1967107" y="3558166"/>
            <a:ext cx="677077" cy="83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200" b="1" dirty="0">
                <a:solidFill>
                  <a:srgbClr val="008375"/>
                </a:solidFill>
                <a:latin typeface="Trebuchet MS" panose="020B0703020202090204" pitchFamily="34" charset="0"/>
              </a:rPr>
              <a:t>!</a:t>
            </a:r>
            <a:endParaRPr sz="42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>
            <a:spLocks noGrp="1"/>
          </p:cNvSpPr>
          <p:nvPr>
            <p:ph type="title"/>
          </p:nvPr>
        </p:nvSpPr>
        <p:spPr>
          <a:xfrm>
            <a:off x="0" y="30410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Omega 3</a:t>
            </a:r>
            <a:endParaRPr b="1" dirty="0"/>
          </a:p>
        </p:txBody>
      </p:sp>
      <p:sp>
        <p:nvSpPr>
          <p:cNvPr id="127" name="Google Shape;127;p21"/>
          <p:cNvSpPr txBox="1">
            <a:spLocks noGrp="1"/>
          </p:cNvSpPr>
          <p:nvPr>
            <p:ph type="body" idx="1"/>
          </p:nvPr>
        </p:nvSpPr>
        <p:spPr>
          <a:xfrm>
            <a:off x="589280" y="876800"/>
            <a:ext cx="7965440" cy="6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r>
              <a:rPr lang="en-GB" sz="1900" dirty="0">
                <a:solidFill>
                  <a:schemeClr val="tx2">
                    <a:lumMod val="50000"/>
                    <a:lumOff val="50000"/>
                  </a:schemeClr>
                </a:solidFill>
                <a:ea typeface="Bebas Neue"/>
                <a:cs typeface="Bebas Neue"/>
                <a:sym typeface="Bebas Neue"/>
              </a:rPr>
              <a:t>An essential fat that supports brain and eye health. The body cannot make itself, so it must come from food.</a:t>
            </a:r>
            <a:endParaRPr sz="1900" dirty="0">
              <a:solidFill>
                <a:schemeClr val="tx2">
                  <a:lumMod val="50000"/>
                  <a:lumOff val="50000"/>
                </a:schemeClr>
              </a:solidFill>
              <a:ea typeface="Bebas Neue"/>
              <a:cs typeface="Bebas Neue"/>
              <a:sym typeface="Bebas Neue"/>
            </a:endParaRPr>
          </a:p>
        </p:txBody>
      </p:sp>
      <p:sp>
        <p:nvSpPr>
          <p:cNvPr id="128" name="Google Shape;128;p21"/>
          <p:cNvSpPr/>
          <p:nvPr/>
        </p:nvSpPr>
        <p:spPr>
          <a:xfrm>
            <a:off x="3243491" y="1875055"/>
            <a:ext cx="2501100" cy="19023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29" name="Google Shape;129;p21"/>
          <p:cNvSpPr/>
          <p:nvPr/>
        </p:nvSpPr>
        <p:spPr>
          <a:xfrm>
            <a:off x="380066" y="1875055"/>
            <a:ext cx="2501100" cy="19023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30" name="Google Shape;130;p21"/>
          <p:cNvSpPr/>
          <p:nvPr/>
        </p:nvSpPr>
        <p:spPr>
          <a:xfrm>
            <a:off x="6167266" y="1875055"/>
            <a:ext cx="2501100" cy="1902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ECONDARY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" id="{73FF47D0-0B47-AA4A-B42C-722CDA9E864A}" vid="{079BEC5C-5FB5-1948-B390-20BCA8BF31C5}"/>
    </a:ext>
  </a:extLst>
</a:theme>
</file>

<file path=ppt/theme/theme2.xml><?xml version="1.0" encoding="utf-8"?>
<a:theme xmlns:a="http://schemas.openxmlformats.org/drawingml/2006/main" name="1_Secondary Resources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 Resources" id="{922A019F-9337-8949-8751-7C3FEE82E87B}" vid="{9802BF0B-F4EA-F04E-BAF7-FA6877653377}"/>
    </a:ext>
  </a:extLst>
</a:theme>
</file>

<file path=ppt/theme/theme3.xml><?xml version="1.0" encoding="utf-8"?>
<a:theme xmlns:a="http://schemas.openxmlformats.org/drawingml/2006/main" name="TVS Thank You">
  <a:themeElements>
    <a:clrScheme name="The Vegan Society">
      <a:dk1>
        <a:srgbClr val="00837B"/>
      </a:dk1>
      <a:lt1>
        <a:srgbClr val="FFFFFF"/>
      </a:lt1>
      <a:dk2>
        <a:srgbClr val="000000"/>
      </a:dk2>
      <a:lt2>
        <a:srgbClr val="50535A"/>
      </a:lt2>
      <a:accent1>
        <a:srgbClr val="00837B"/>
      </a:accent1>
      <a:accent2>
        <a:srgbClr val="F39800"/>
      </a:accent2>
      <a:accent3>
        <a:srgbClr val="71C3BF"/>
      </a:accent3>
      <a:accent4>
        <a:srgbClr val="F2CD43"/>
      </a:accent4>
      <a:accent5>
        <a:srgbClr val="EA5469"/>
      </a:accent5>
      <a:accent6>
        <a:srgbClr val="0086A8"/>
      </a:accent6>
      <a:hlink>
        <a:srgbClr val="00837B"/>
      </a:hlink>
      <a:folHlink>
        <a:srgbClr val="00837B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A1A65B90-49EB-4DA4-B4B3-25B348937873}" vid="{E4954076-EE9E-4772-A6DC-F81186FC9B6B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508c26a-f186-4d3c-81e4-3b3e04ef4170" xsi:nil="true"/>
    <lcf76f155ced4ddcb4097134ff3c332f xmlns="ed1ac2e3-af61-4485-97a2-eb1e99270d4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AA76B194B36049A0992C1E1E322FCF" ma:contentTypeVersion="13" ma:contentTypeDescription="Create a new document." ma:contentTypeScope="" ma:versionID="4d61f6f9b860c2d6fab0b4c2c7afe86e">
  <xsd:schema xmlns:xsd="http://www.w3.org/2001/XMLSchema" xmlns:xs="http://www.w3.org/2001/XMLSchema" xmlns:p="http://schemas.microsoft.com/office/2006/metadata/properties" xmlns:ns2="ed1ac2e3-af61-4485-97a2-eb1e99270d43" xmlns:ns3="1508c26a-f186-4d3c-81e4-3b3e04ef4170" targetNamespace="http://schemas.microsoft.com/office/2006/metadata/properties" ma:root="true" ma:fieldsID="a1a91ee5e621bd4f45e2770248764b9a" ns2:_="" ns3:_="">
    <xsd:import namespace="ed1ac2e3-af61-4485-97a2-eb1e99270d43"/>
    <xsd:import namespace="1508c26a-f186-4d3c-81e4-3b3e04ef41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1ac2e3-af61-4485-97a2-eb1e99270d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15f3efd-caf0-4bd3-851a-4a3a729cbd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08c26a-f186-4d3c-81e4-3b3e04ef417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7c0c61f-192c-4563-bc2c-92d1163a79ec}" ma:internalName="TaxCatchAll" ma:showField="CatchAllData" ma:web="1508c26a-f186-4d3c-81e4-3b3e04ef41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871F01-BEA4-40CD-96F6-62A21A25EA4D}">
  <ds:schemaRefs>
    <ds:schemaRef ds:uri="http://schemas.microsoft.com/office/2006/documentManagement/types"/>
    <ds:schemaRef ds:uri="1508c26a-f186-4d3c-81e4-3b3e04ef4170"/>
    <ds:schemaRef ds:uri="http://www.w3.org/XML/1998/namespace"/>
    <ds:schemaRef ds:uri="http://purl.org/dc/dcmitype/"/>
    <ds:schemaRef ds:uri="http://schemas.microsoft.com/office/infopath/2007/PartnerControls"/>
    <ds:schemaRef ds:uri="http://purl.org/dc/terms/"/>
    <ds:schemaRef ds:uri="ed1ac2e3-af61-4485-97a2-eb1e99270d43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9505F93-AC8B-442B-8C2D-F49DE9CEE5EC}">
  <ds:schemaRefs>
    <ds:schemaRef ds:uri="1508c26a-f186-4d3c-81e4-3b3e04ef4170"/>
    <ds:schemaRef ds:uri="ed1ac2e3-af61-4485-97a2-eb1e99270d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0F0C581-35CD-4397-9F50-374B511E7E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SECONDARY</Template>
  <TotalTime>0</TotalTime>
  <Words>623</Words>
  <Application>Microsoft Office PowerPoint</Application>
  <PresentationFormat>On-screen Show (16:9)</PresentationFormat>
  <Paragraphs>96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Lucida Grande</vt:lpstr>
      <vt:lpstr>Trebuchet MS</vt:lpstr>
      <vt:lpstr>Calibri Light</vt:lpstr>
      <vt:lpstr>Bebas Neue</vt:lpstr>
      <vt:lpstr>SECONDARY</vt:lpstr>
      <vt:lpstr>1_Secondary Resources</vt:lpstr>
      <vt:lpstr>TVS Thank You</vt:lpstr>
      <vt:lpstr>The Power of Plants</vt:lpstr>
      <vt:lpstr>Guess the plant!</vt:lpstr>
      <vt:lpstr>What are we going to learn?</vt:lpstr>
      <vt:lpstr>What’s in our food?</vt:lpstr>
      <vt:lpstr>Protein</vt:lpstr>
      <vt:lpstr>Iron</vt:lpstr>
      <vt:lpstr>Calcium</vt:lpstr>
      <vt:lpstr>Vitamin B12</vt:lpstr>
      <vt:lpstr>Omega 3</vt:lpstr>
      <vt:lpstr>Vitamin C</vt:lpstr>
      <vt:lpstr>THINK – PAIR… Does this meal stack up? </vt:lpstr>
      <vt:lpstr>PowerPoint Presentation</vt:lpstr>
      <vt:lpstr>…SHARE!</vt:lpstr>
      <vt:lpstr>Build a better plant-based plate</vt:lpstr>
      <vt:lpstr>Plenary – quick-fire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Laura Diamond</dc:creator>
  <cp:lastModifiedBy>Alistair Currie</cp:lastModifiedBy>
  <cp:revision>26</cp:revision>
  <dcterms:modified xsi:type="dcterms:W3CDTF">2026-08-25T10:22:24Z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0x010100EBAA76B194B36049A0992C1E1E322FCF</vt:lpwstr>
  </property>
  <property fmtid="{D5CDD505-2E9C-101B-9397-08002B2CF9AE}" pid="3" name="MediaServiceImageTags">
    <vt:lpwstr/>
  </property>
</Properties>
</file>