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  <p:sldMasterId id="2147483678" r:id="rId5"/>
    <p:sldMasterId id="2147483696" r:id="rId6"/>
  </p:sldMasterIdLst>
  <p:notesMasterIdLst>
    <p:notesMasterId r:id="rId17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5143500" type="screen16x9"/>
  <p:notesSz cx="6858000" cy="9144000"/>
  <p:embeddedFontLst>
    <p:embeddedFont>
      <p:font typeface="Caveat" pitchFamily="2" charset="0"/>
      <p:regular r:id="rId18"/>
      <p:bold r:id="rId19"/>
    </p:embeddedFont>
    <p:embeddedFont>
      <p:font typeface="Trebuchet MS" panose="020B0703020202090204" pitchFamily="34" charset="0"/>
      <p:regular r:id="rId20"/>
      <p:bold r:id="rId21"/>
      <p: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375"/>
    <a:srgbClr val="E0EFF1"/>
    <a:srgbClr val="B6D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1"/>
    <p:restoredTop sz="94656"/>
  </p:normalViewPr>
  <p:slideViewPr>
    <p:cSldViewPr snapToGrid="0">
      <p:cViewPr>
        <p:scale>
          <a:sx n="121" d="100"/>
          <a:sy n="121" d="100"/>
        </p:scale>
        <p:origin x="280" y="6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font" Target="fonts/font5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ona Spray" userId="64e48aa2b8f8e1e0" providerId="LiveId" clId="{37C01A55-6B71-4C60-91C4-800FE829E6DA}"/>
    <pc:docChg chg="modSld">
      <pc:chgData name="Shona Spray" userId="64e48aa2b8f8e1e0" providerId="LiveId" clId="{37C01A55-6B71-4C60-91C4-800FE829E6DA}" dt="2026-07-28T19:24:37.040" v="9" actId="20577"/>
      <pc:docMkLst>
        <pc:docMk/>
      </pc:docMkLst>
      <pc:sldChg chg="modSp mod">
        <pc:chgData name="Shona Spray" userId="64e48aa2b8f8e1e0" providerId="LiveId" clId="{37C01A55-6B71-4C60-91C4-800FE829E6DA}" dt="2026-07-28T19:20:16.056" v="2" actId="20577"/>
        <pc:sldMkLst>
          <pc:docMk/>
          <pc:sldMk cId="0" sldId="257"/>
        </pc:sldMkLst>
        <pc:spChg chg="mod">
          <ac:chgData name="Shona Spray" userId="64e48aa2b8f8e1e0" providerId="LiveId" clId="{37C01A55-6B71-4C60-91C4-800FE829E6DA}" dt="2026-07-28T19:20:16.056" v="2" actId="20577"/>
          <ac:spMkLst>
            <pc:docMk/>
            <pc:sldMk cId="0" sldId="257"/>
            <ac:spMk id="61" creationId="{00000000-0000-0000-0000-000000000000}"/>
          </ac:spMkLst>
        </pc:spChg>
      </pc:sldChg>
      <pc:sldChg chg="modSp mod">
        <pc:chgData name="Shona Spray" userId="64e48aa2b8f8e1e0" providerId="LiveId" clId="{37C01A55-6B71-4C60-91C4-800FE829E6DA}" dt="2026-07-28T19:22:45.586" v="6" actId="20577"/>
        <pc:sldMkLst>
          <pc:docMk/>
          <pc:sldMk cId="0" sldId="263"/>
        </pc:sldMkLst>
        <pc:spChg chg="mod">
          <ac:chgData name="Shona Spray" userId="64e48aa2b8f8e1e0" providerId="LiveId" clId="{37C01A55-6B71-4C60-91C4-800FE829E6DA}" dt="2026-07-28T19:22:45.586" v="6" actId="20577"/>
          <ac:spMkLst>
            <pc:docMk/>
            <pc:sldMk cId="0" sldId="263"/>
            <ac:spMk id="117" creationId="{00000000-0000-0000-0000-000000000000}"/>
          </ac:spMkLst>
        </pc:spChg>
      </pc:sldChg>
      <pc:sldChg chg="modSp mod">
        <pc:chgData name="Shona Spray" userId="64e48aa2b8f8e1e0" providerId="LiveId" clId="{37C01A55-6B71-4C60-91C4-800FE829E6DA}" dt="2026-07-28T19:24:37.040" v="9" actId="20577"/>
        <pc:sldMkLst>
          <pc:docMk/>
          <pc:sldMk cId="0" sldId="264"/>
        </pc:sldMkLst>
        <pc:spChg chg="mod">
          <ac:chgData name="Shona Spray" userId="64e48aa2b8f8e1e0" providerId="LiveId" clId="{37C01A55-6B71-4C60-91C4-800FE829E6DA}" dt="2026-07-28T19:24:37.040" v="9" actId="20577"/>
          <ac:spMkLst>
            <pc:docMk/>
            <pc:sldMk cId="0" sldId="264"/>
            <ac:spMk id="129" creationId="{00000000-0000-0000-0000-000000000000}"/>
          </ac:spMkLst>
        </pc:spChg>
      </pc:sldChg>
    </pc:docChg>
  </pc:docChgLst>
  <pc:docChgLst>
    <pc:chgData name="Laura Diamond" userId="6694b8d9-6e36-4653-929e-6d6f2f269f03" providerId="ADAL" clId="{1D5464FE-CF4A-48F8-8674-5912BB3B0551}"/>
    <pc:docChg chg="modSld">
      <pc:chgData name="Laura Diamond" userId="6694b8d9-6e36-4653-929e-6d6f2f269f03" providerId="ADAL" clId="{1D5464FE-CF4A-48F8-8674-5912BB3B0551}" dt="2026-08-03T08:44:20.017" v="6" actId="20577"/>
      <pc:docMkLst>
        <pc:docMk/>
      </pc:docMkLst>
      <pc:sldChg chg="modSp mod">
        <pc:chgData name="Laura Diamond" userId="6694b8d9-6e36-4653-929e-6d6f2f269f03" providerId="ADAL" clId="{1D5464FE-CF4A-48F8-8674-5912BB3B0551}" dt="2026-08-03T08:44:20.017" v="6" actId="20577"/>
        <pc:sldMkLst>
          <pc:docMk/>
          <pc:sldMk cId="0" sldId="263"/>
        </pc:sldMkLst>
        <pc:spChg chg="mod">
          <ac:chgData name="Laura Diamond" userId="6694b8d9-6e36-4653-929e-6d6f2f269f03" providerId="ADAL" clId="{1D5464FE-CF4A-48F8-8674-5912BB3B0551}" dt="2026-08-03T08:44:20.017" v="6" actId="20577"/>
          <ac:spMkLst>
            <pc:docMk/>
            <pc:sldMk cId="0" sldId="263"/>
            <ac:spMk id="11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f.panda.org/discover/our_focus/forests_practice/importance_forests/tropical_rainforest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gansociety.com/get-involved/research/research-news/deforestation-and-reforestation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6638fca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d6638fca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d6638fca4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d6638fca4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6638fca4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d6638fca4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d6638fca4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d6638fca4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Source: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https://wwf.panda.org/discover/our_focus/forests_practice/importance_forests/tropical_rainforest/</a:t>
            </a: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f508a515a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f508a515ad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Source: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https://www.vegansociety.com/get-involved/research/research-news/deforestation-and-reforestation</a:t>
            </a: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f508a515a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f508a515a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f508a515a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f508a515ad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d6638fca4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d6638fca4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f508a515ad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f508a515ad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15209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9322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68702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0525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0902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3755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280968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488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3845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13165397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9342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39960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9803323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4121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60216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8204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50640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15561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350196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997959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49296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7787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0231595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25252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629871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6351910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91996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42876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70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121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81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82136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2359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0711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1750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038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6209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B5DD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rgbClr val="008375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rgbClr val="008375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D2D8B6-A917-2C75-FE35-6938C3624B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099"/>
            <a:ext cx="1030817" cy="35359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9480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5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395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0" y="1751888"/>
            <a:ext cx="9144000" cy="28795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200" dirty="0"/>
              <a:t>How Are Our Food Choices Connected to the Living World?</a:t>
            </a:r>
            <a:endParaRPr sz="4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>
            <a:spLocks noGrp="1"/>
          </p:cNvSpPr>
          <p:nvPr>
            <p:ph type="title"/>
          </p:nvPr>
        </p:nvSpPr>
        <p:spPr>
          <a:xfrm>
            <a:off x="0" y="254394"/>
            <a:ext cx="9144000" cy="7246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/>
              <a:t>How Are Our Food Choices Connected to the Living World?</a:t>
            </a:r>
            <a:endParaRPr sz="2400" b="1" dirty="0"/>
          </a:p>
        </p:txBody>
      </p:sp>
      <p:sp>
        <p:nvSpPr>
          <p:cNvPr id="140" name="Google Shape;140;p22"/>
          <p:cNvSpPr txBox="1"/>
          <p:nvPr/>
        </p:nvSpPr>
        <p:spPr>
          <a:xfrm>
            <a:off x="356250" y="2687360"/>
            <a:ext cx="8431500" cy="1563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People in the UK are connected to deforestation in the Amazon.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marR="635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The farmer clearing forest for agricultural expansion is responsible for biodiversity loss in the Amazon.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marR="635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Understanding where our food comes from changes how we think about the living world.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294FAA-2296-2822-2368-7399F88C9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222" y="997765"/>
            <a:ext cx="905362" cy="11784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6FDAA6-42C1-F37B-4763-91C28958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999" y="1284693"/>
            <a:ext cx="1192956" cy="9165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A93BD8-6B0A-D862-1E59-621FBD7058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6470" y="1382832"/>
            <a:ext cx="905362" cy="1178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0" y="170913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What are we going to learn?</a:t>
            </a:r>
            <a:endParaRPr b="1" dirty="0"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467771" y="743613"/>
            <a:ext cx="8208457" cy="42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Learning Objectives</a:t>
            </a:r>
            <a:endParaRPr sz="1300" b="1" dirty="0">
              <a:solidFill>
                <a:srgbClr val="008375"/>
              </a:solidFill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To explain how agricultural expansion drives deforestation and habitat loss, and why tropical rainforests are significant as natural systems.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To analyse how human activity is changing natural systems, and explain why this matters for landscapes, environments and the climate at a global scale.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Key words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Ecosystem</a:t>
            </a:r>
            <a:r>
              <a:rPr lang="en-GB" sz="13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  A community of living organisms (e.g. plants/animals) interacting with each other and with their physical environment (e.g. water/climate).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Biodiversity</a:t>
            </a:r>
            <a:r>
              <a:rPr lang="en-GB" sz="13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 The variety of living organisms in a given area.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Deforestation</a:t>
            </a:r>
            <a:r>
              <a:rPr lang="en-GB" sz="1300" dirty="0">
                <a:solidFill>
                  <a:srgbClr val="008375"/>
                </a:solidFill>
              </a:rPr>
              <a:t> </a:t>
            </a:r>
            <a:r>
              <a:rPr lang="en-GB" sz="13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 The large-scale removal of trees and forest cover.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Habitat loss</a:t>
            </a:r>
            <a:r>
              <a:rPr lang="en-GB" sz="1300" dirty="0">
                <a:solidFill>
                  <a:srgbClr val="008375"/>
                </a:solidFill>
              </a:rPr>
              <a:t> </a:t>
            </a:r>
            <a:r>
              <a:rPr lang="en-GB" sz="13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 The destruction of the natural environment that a species needs to survive, including food sources, shelter and breeding grounds.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 dirty="0">
                <a:solidFill>
                  <a:srgbClr val="008375"/>
                </a:solidFill>
              </a:rPr>
              <a:t>Agricultural expansion</a:t>
            </a:r>
            <a:r>
              <a:rPr lang="en-GB" sz="1300" dirty="0">
                <a:solidFill>
                  <a:srgbClr val="008375"/>
                </a:solidFill>
              </a:rPr>
              <a:t> </a:t>
            </a:r>
            <a:r>
              <a:rPr lang="en-GB" sz="13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 When farming activity spreads into previously unfarmed land to meet a growing demand for food. </a:t>
            </a:r>
          </a:p>
          <a:p>
            <a:pPr marL="0" lvl="0" indent="0" algn="l" rtl="0">
              <a:spcBef>
                <a:spcPts val="300"/>
              </a:spcBef>
              <a:spcAft>
                <a:spcPts val="1200"/>
              </a:spcAft>
              <a:buNone/>
            </a:pPr>
            <a:endParaRPr sz="13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/>
        </p:nvSpPr>
        <p:spPr>
          <a:xfrm>
            <a:off x="0" y="143812"/>
            <a:ext cx="91440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Think about where they are, what lives there, what they look like, why they matter.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D4AA5A-26DF-6620-575D-EF1428F2B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19" y="674741"/>
            <a:ext cx="8747762" cy="37427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0" y="183961"/>
            <a:ext cx="91440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Tropical rainforests cover around 6% of the Earth's surface but are home</a:t>
            </a:r>
            <a:b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to more than half of the world's plant and animal species.  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B49827-7A8C-3BA6-70EE-18783E5AC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45" y="512213"/>
            <a:ext cx="6835211" cy="45568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0" y="102550"/>
            <a:ext cx="9144000" cy="9219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Tropical countries lost 11.1 million hectares of tree cover in 2021,</a:t>
            </a:r>
            <a:b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including 3.75 million hectares of primary forest.  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00205B-FDFF-0FF6-D392-56B74FE4F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541" y="797681"/>
            <a:ext cx="6488917" cy="37486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/>
          <p:nvPr/>
        </p:nvSpPr>
        <p:spPr>
          <a:xfrm rot="1849635">
            <a:off x="766332" y="995120"/>
            <a:ext cx="2498320" cy="174749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bg1"/>
                </a:solidFill>
                <a:latin typeface="Trebuchet MS" panose="020B0703020202090204" pitchFamily="34" charset="0"/>
              </a:rPr>
              <a:t>Cattle ranching</a:t>
            </a:r>
            <a:endParaRPr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93" name="Google Shape;93;p18"/>
          <p:cNvSpPr/>
          <p:nvPr/>
        </p:nvSpPr>
        <p:spPr>
          <a:xfrm rot="-1573931">
            <a:off x="5608991" y="1001352"/>
            <a:ext cx="2929235" cy="1698009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bg1"/>
                </a:solidFill>
                <a:latin typeface="Trebuchet MS" panose="020B0703020202090204" pitchFamily="34" charset="0"/>
              </a:rPr>
              <a:t>Feed crop production </a:t>
            </a:r>
            <a:endParaRPr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dirty="0">
                <a:solidFill>
                  <a:schemeClr val="bg1"/>
                </a:solidFill>
                <a:latin typeface="Trebuchet MS" panose="020B0703020202090204" pitchFamily="34" charset="0"/>
              </a:rPr>
              <a:t>(particularly soy)</a:t>
            </a:r>
            <a:endParaRPr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E7EE3ED-5E85-4884-03E8-DEED88B3E148}"/>
              </a:ext>
            </a:extLst>
          </p:cNvPr>
          <p:cNvSpPr/>
          <p:nvPr/>
        </p:nvSpPr>
        <p:spPr>
          <a:xfrm>
            <a:off x="3237126" y="1519453"/>
            <a:ext cx="2446228" cy="2446228"/>
          </a:xfrm>
          <a:prstGeom prst="ellipse">
            <a:avLst/>
          </a:prstGeom>
          <a:solidFill>
            <a:srgbClr val="B6DDDA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rebuchet MS" panose="020B0703020202090204" pitchFamily="34" charset="0"/>
            </a:endParaRPr>
          </a:p>
        </p:txBody>
      </p:sp>
      <p:sp>
        <p:nvSpPr>
          <p:cNvPr id="5" name="Google Shape;60;p14">
            <a:extLst>
              <a:ext uri="{FF2B5EF4-FFF2-40B4-BE49-F238E27FC236}">
                <a16:creationId xmlns:a16="http://schemas.microsoft.com/office/drawing/2014/main" id="{C89B9A71-096E-53E2-BE14-C6C27932E0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37126" y="2458119"/>
            <a:ext cx="2446228" cy="5688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dirty="0"/>
              <a:t>DEFORESTATION</a:t>
            </a:r>
            <a:endParaRPr sz="21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/>
          <p:nvPr/>
        </p:nvSpPr>
        <p:spPr>
          <a:xfrm>
            <a:off x="2071666" y="1828797"/>
            <a:ext cx="1488600" cy="1456487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Agricultural expansion</a:t>
            </a:r>
            <a:endParaRPr sz="15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>
            <a:off x="0" y="976221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The causal chain</a:t>
            </a:r>
            <a:endParaRPr b="1" dirty="0"/>
          </a:p>
        </p:txBody>
      </p:sp>
      <p:sp>
        <p:nvSpPr>
          <p:cNvPr id="100" name="Google Shape;100;p19"/>
          <p:cNvSpPr/>
          <p:nvPr/>
        </p:nvSpPr>
        <p:spPr>
          <a:xfrm>
            <a:off x="260700" y="1828799"/>
            <a:ext cx="1488600" cy="1456486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Demand for meat and animal feed </a:t>
            </a:r>
            <a:endParaRPr sz="1500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01" name="Google Shape;101;p19"/>
          <p:cNvSpPr/>
          <p:nvPr/>
        </p:nvSpPr>
        <p:spPr>
          <a:xfrm>
            <a:off x="3882643" y="1828799"/>
            <a:ext cx="1488600" cy="1456485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Deforestation</a:t>
            </a:r>
            <a:endParaRPr sz="15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02" name="Google Shape;102;p19"/>
          <p:cNvSpPr/>
          <p:nvPr/>
        </p:nvSpPr>
        <p:spPr>
          <a:xfrm>
            <a:off x="5624646" y="1828797"/>
            <a:ext cx="1488600" cy="1456488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Habitat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loss</a:t>
            </a:r>
            <a:endParaRPr sz="15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03" name="Google Shape;103;p19"/>
          <p:cNvSpPr/>
          <p:nvPr/>
        </p:nvSpPr>
        <p:spPr>
          <a:xfrm>
            <a:off x="7340623" y="1828797"/>
            <a:ext cx="1488600" cy="1456489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Biodiversity loss  </a:t>
            </a:r>
            <a:endParaRPr sz="15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04" name="Google Shape;104;p19"/>
          <p:cNvSpPr/>
          <p:nvPr/>
        </p:nvSpPr>
        <p:spPr>
          <a:xfrm>
            <a:off x="1746438" y="2388550"/>
            <a:ext cx="458143" cy="434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04;p19">
            <a:extLst>
              <a:ext uri="{FF2B5EF4-FFF2-40B4-BE49-F238E27FC236}">
                <a16:creationId xmlns:a16="http://schemas.microsoft.com/office/drawing/2014/main" id="{BE7A0427-8184-8FC9-72B7-4A6D627FEF7A}"/>
              </a:ext>
            </a:extLst>
          </p:cNvPr>
          <p:cNvSpPr/>
          <p:nvPr/>
        </p:nvSpPr>
        <p:spPr>
          <a:xfrm>
            <a:off x="3557415" y="2388550"/>
            <a:ext cx="458143" cy="434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4;p19">
            <a:extLst>
              <a:ext uri="{FF2B5EF4-FFF2-40B4-BE49-F238E27FC236}">
                <a16:creationId xmlns:a16="http://schemas.microsoft.com/office/drawing/2014/main" id="{6483F309-A5B5-1C83-0982-35B31944EA45}"/>
              </a:ext>
            </a:extLst>
          </p:cNvPr>
          <p:cNvSpPr/>
          <p:nvPr/>
        </p:nvSpPr>
        <p:spPr>
          <a:xfrm>
            <a:off x="5372963" y="2388550"/>
            <a:ext cx="454755" cy="434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04;p19">
            <a:extLst>
              <a:ext uri="{FF2B5EF4-FFF2-40B4-BE49-F238E27FC236}">
                <a16:creationId xmlns:a16="http://schemas.microsoft.com/office/drawing/2014/main" id="{8ED277EB-E417-5F95-EA8A-F6F5947918EB}"/>
              </a:ext>
            </a:extLst>
          </p:cNvPr>
          <p:cNvSpPr/>
          <p:nvPr/>
        </p:nvSpPr>
        <p:spPr>
          <a:xfrm>
            <a:off x="7113246" y="2388550"/>
            <a:ext cx="454755" cy="434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>
            <a:spLocks noGrp="1"/>
          </p:cNvSpPr>
          <p:nvPr>
            <p:ph type="title"/>
          </p:nvPr>
        </p:nvSpPr>
        <p:spPr>
          <a:xfrm>
            <a:off x="0" y="120363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Branch map</a:t>
            </a:r>
            <a:endParaRPr b="1" dirty="0"/>
          </a:p>
        </p:txBody>
      </p:sp>
      <p:sp>
        <p:nvSpPr>
          <p:cNvPr id="117" name="Google Shape;117;p20"/>
          <p:cNvSpPr txBox="1"/>
          <p:nvPr/>
        </p:nvSpPr>
        <p:spPr>
          <a:xfrm>
            <a:off x="250500" y="772940"/>
            <a:ext cx="5321961" cy="3799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45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Read the information sheet and fill in the branches with the key points.</a:t>
            </a:r>
            <a:endParaRPr sz="145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45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Consider how these branches connect and cross over. Draw lines and annotate between them where you see fit.</a:t>
            </a:r>
            <a:endParaRPr sz="145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None/>
            </a:pPr>
            <a:endParaRPr sz="145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None/>
            </a:pPr>
            <a:r>
              <a:rPr lang="en-GB" sz="1450" b="1" dirty="0">
                <a:solidFill>
                  <a:srgbClr val="008375"/>
                </a:solidFill>
                <a:latin typeface="Trebuchet MS" panose="020B0703020202090204" pitchFamily="34" charset="0"/>
              </a:rPr>
              <a:t>As you work together consider:</a:t>
            </a:r>
            <a:endParaRPr sz="145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600"/>
              <a:buFont typeface="Arial"/>
              <a:buChar char="●"/>
            </a:pPr>
            <a:r>
              <a:rPr lang="en-GB" sz="145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Who is connected to deforestation in the Amazon? List as many people, places and organisations as you can think of. </a:t>
            </a:r>
            <a:endParaRPr sz="145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600"/>
              <a:buFont typeface="Arial"/>
              <a:buChar char="●"/>
            </a:pPr>
            <a:r>
              <a:rPr lang="en-GB" sz="145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The soy grown on cleared land in Brazil feeds farmed animals in Europe. What does this tell us about how global food systems work? </a:t>
            </a:r>
            <a:endParaRPr sz="145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600"/>
              <a:buFont typeface="Arial"/>
              <a:buChar char="●"/>
            </a:pPr>
            <a:r>
              <a:rPr lang="en-GB" sz="145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Why might it be difficult to solve deforestation if the demand driving it comes from thousands of miles away? </a:t>
            </a:r>
            <a:endParaRPr sz="145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9C9F92-467C-A6F9-54DE-6008F53E1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461" y="1472343"/>
            <a:ext cx="3107903" cy="2198814"/>
          </a:xfrm>
          <a:prstGeom prst="rect">
            <a:avLst/>
          </a:prstGeom>
          <a:ln>
            <a:solidFill>
              <a:srgbClr val="008375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0EEB4D-065E-B3E7-69F2-0D05DD6E7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92" y="722110"/>
            <a:ext cx="3916847" cy="2659587"/>
          </a:xfrm>
          <a:prstGeom prst="rect">
            <a:avLst/>
          </a:prstGeom>
        </p:spPr>
      </p:pic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261068" y="126407"/>
            <a:ext cx="826393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Postcards from afar… </a:t>
            </a:r>
            <a:endParaRPr sz="2700" b="1" dirty="0"/>
          </a:p>
        </p:txBody>
      </p:sp>
      <p:sp>
        <p:nvSpPr>
          <p:cNvPr id="125" name="Google Shape;125;p21"/>
          <p:cNvSpPr txBox="1"/>
          <p:nvPr/>
        </p:nvSpPr>
        <p:spPr>
          <a:xfrm>
            <a:off x="4300687" y="191059"/>
            <a:ext cx="4603502" cy="3169042"/>
          </a:xfrm>
          <a:prstGeom prst="rect">
            <a:avLst/>
          </a:prstGeom>
          <a:solidFill>
            <a:srgbClr val="008375"/>
          </a:solidFill>
          <a:ln w="19050" cap="flat" cmpd="sng">
            <a:noFill/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marR="11430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chemeClr val="bg1"/>
                </a:solidFill>
                <a:latin typeface="Trebuchet MS" panose="020B0703020202090204" pitchFamily="34" charset="0"/>
                <a:ea typeface="Calibri"/>
                <a:cs typeface="Calibri"/>
                <a:sym typeface="Calibri"/>
              </a:rPr>
              <a:t>Before you finish, check your postcards: </a:t>
            </a:r>
            <a:endParaRPr sz="1400" b="1" dirty="0">
              <a:solidFill>
                <a:schemeClr val="bg1"/>
              </a:solidFill>
              <a:latin typeface="Trebuchet MS" panose="020B0703020202090204" pitchFamily="34" charset="0"/>
              <a:ea typeface="Calibri"/>
              <a:cs typeface="Calibri"/>
              <a:sym typeface="Calibri"/>
            </a:endParaRPr>
          </a:p>
          <a:p>
            <a:pPr marL="228600" marR="1143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100" dirty="0">
                <a:solidFill>
                  <a:schemeClr val="bg1"/>
                </a:solidFill>
                <a:latin typeface="Trebuchet MS" panose="020B0703020202090204" pitchFamily="34" charset="0"/>
                <a:ea typeface="Calibri"/>
                <a:cs typeface="Calibri"/>
                <a:sym typeface="Calibri"/>
              </a:rPr>
              <a:t>✓  Have you used evidence from today's lesson in both postcards?</a:t>
            </a:r>
            <a:endParaRPr sz="1100" dirty="0">
              <a:solidFill>
                <a:schemeClr val="bg1"/>
              </a:solidFill>
              <a:latin typeface="Trebuchet MS" panose="020B0703020202090204" pitchFamily="34" charset="0"/>
              <a:ea typeface="Calibri"/>
              <a:cs typeface="Calibri"/>
              <a:sym typeface="Calibri"/>
            </a:endParaRPr>
          </a:p>
          <a:p>
            <a:pPr marL="228600" marR="1143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100" dirty="0">
                <a:solidFill>
                  <a:schemeClr val="bg1"/>
                </a:solidFill>
                <a:latin typeface="Trebuchet MS" panose="020B0703020202090204" pitchFamily="34" charset="0"/>
                <a:ea typeface="Calibri"/>
                <a:cs typeface="Calibri"/>
                <a:sym typeface="Calibri"/>
              </a:rPr>
              <a:t>✓  Do your two postcards show genuinely different perspectives – not just different descriptions of the same place?</a:t>
            </a:r>
            <a:endParaRPr sz="1100" dirty="0">
              <a:solidFill>
                <a:schemeClr val="bg1"/>
              </a:solidFill>
              <a:latin typeface="Trebuchet MS" panose="020B0703020202090204" pitchFamily="34" charset="0"/>
              <a:ea typeface="Calibri"/>
              <a:cs typeface="Calibri"/>
              <a:sym typeface="Calibri"/>
            </a:endParaRPr>
          </a:p>
          <a:p>
            <a:pPr marL="228600" marR="1143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100" dirty="0">
                <a:solidFill>
                  <a:schemeClr val="bg1"/>
                </a:solidFill>
                <a:latin typeface="Trebuchet MS" panose="020B0703020202090204" pitchFamily="34" charset="0"/>
                <a:ea typeface="Calibri"/>
                <a:cs typeface="Calibri"/>
                <a:sym typeface="Calibri"/>
              </a:rPr>
              <a:t>✓  Does the farmer's postcard reflect the pressures and circumstances shaping their situation, rather than just describing what they've done?</a:t>
            </a:r>
            <a:endParaRPr sz="1100" dirty="0">
              <a:solidFill>
                <a:schemeClr val="bg1"/>
              </a:solidFill>
              <a:latin typeface="Trebuchet MS" panose="020B0703020202090204" pitchFamily="34" charset="0"/>
              <a:ea typeface="Calibri"/>
              <a:cs typeface="Calibri"/>
              <a:sym typeface="Calibri"/>
            </a:endParaRPr>
          </a:p>
          <a:p>
            <a:pPr marL="228600" marR="1143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100" dirty="0">
                <a:solidFill>
                  <a:schemeClr val="bg1"/>
                </a:solidFill>
                <a:latin typeface="Trebuchet MS" panose="020B0703020202090204" pitchFamily="34" charset="0"/>
                <a:ea typeface="Calibri"/>
                <a:cs typeface="Calibri"/>
                <a:sym typeface="Calibri"/>
              </a:rPr>
              <a:t>✓  Have you used at least two geographical key terms accurately across your postcards?</a:t>
            </a:r>
            <a:endParaRPr sz="1100" dirty="0">
              <a:solidFill>
                <a:schemeClr val="bg1"/>
              </a:solidFill>
              <a:latin typeface="Trebuchet MS" panose="020B0703020202090204" pitchFamily="34" charset="0"/>
              <a:ea typeface="Calibri"/>
              <a:cs typeface="Calibri"/>
              <a:sym typeface="Calibri"/>
            </a:endParaRPr>
          </a:p>
          <a:p>
            <a:pPr marL="228600" marR="114300" lvl="0" indent="0" algn="l" rtl="0">
              <a:lnSpc>
                <a:spcPct val="100000"/>
              </a:lnSpc>
              <a:spcBef>
                <a:spcPts val="1000"/>
              </a:spcBef>
              <a:spcAft>
                <a:spcPts val="100"/>
              </a:spcAft>
              <a:buNone/>
            </a:pPr>
            <a:r>
              <a:rPr lang="en-GB" sz="1100" i="1" dirty="0">
                <a:solidFill>
                  <a:schemeClr val="bg1"/>
                </a:solidFill>
                <a:latin typeface="Trebuchet MS" panose="020B0703020202090204" pitchFamily="34" charset="0"/>
                <a:ea typeface="Calibri"/>
                <a:cs typeface="Calibri"/>
                <a:sym typeface="Calibri"/>
              </a:rPr>
              <a:t>✓  Stretch: Have you added your own geographical conclusion – what does hearing both perspectives tell you about how the global food system works?</a:t>
            </a:r>
            <a:endParaRPr sz="1100" dirty="0">
              <a:solidFill>
                <a:schemeClr val="bg1"/>
              </a:solidFill>
              <a:latin typeface="Trebuchet MS" panose="020B070302020209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335982" y="897389"/>
            <a:ext cx="3753905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82550" lvl="0" algn="l" rtl="0"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300"/>
            </a:pPr>
            <a:r>
              <a:rPr lang="en-GB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Draw or describe what</a:t>
            </a:r>
          </a:p>
          <a:p>
            <a:pPr marL="82550" lvl="0" algn="l" rtl="0"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300"/>
            </a:pPr>
            <a:r>
              <a:rPr lang="en-GB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you can see.</a:t>
            </a:r>
            <a:endParaRPr b="1" dirty="0">
              <a:solidFill>
                <a:schemeClr val="tx2">
                  <a:lumMod val="65000"/>
                  <a:lumOff val="35000"/>
                </a:schemeClr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tx2">
                  <a:lumMod val="65000"/>
                  <a:lumOff val="35000"/>
                </a:schemeClr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82550" lvl="0" algn="l" rtl="0"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300"/>
            </a:pPr>
            <a:r>
              <a:rPr lang="en-GB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What I want people to understand is…</a:t>
            </a:r>
            <a:endParaRPr b="1" dirty="0">
              <a:solidFill>
                <a:schemeClr val="tx2">
                  <a:lumMod val="65000"/>
                  <a:lumOff val="35000"/>
                </a:schemeClr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101600" lvl="0" algn="l" rtl="0">
              <a:spcBef>
                <a:spcPts val="0"/>
              </a:spcBef>
              <a:spcAft>
                <a:spcPts val="0"/>
              </a:spcAft>
              <a:buSzPts val="2000"/>
            </a:pPr>
            <a:endParaRPr lang="en-GB" b="1" dirty="0">
              <a:solidFill>
                <a:schemeClr val="tx2">
                  <a:lumMod val="65000"/>
                  <a:lumOff val="35000"/>
                </a:schemeClr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101600" lvl="0" algn="l" rtl="0">
              <a:spcBef>
                <a:spcPts val="0"/>
              </a:spcBef>
              <a:spcAft>
                <a:spcPts val="0"/>
              </a:spcAft>
              <a:buSzPts val="2000"/>
            </a:pPr>
            <a:r>
              <a:rPr lang="en-GB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One thing I need people to know about my situation is…</a:t>
            </a:r>
            <a:endParaRPr b="1" dirty="0">
              <a:solidFill>
                <a:schemeClr val="tx2">
                  <a:lumMod val="65000"/>
                  <a:lumOff val="35000"/>
                </a:schemeClr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					From…</a:t>
            </a:r>
            <a:endParaRPr b="1" dirty="0">
              <a:solidFill>
                <a:schemeClr val="tx2">
                  <a:lumMod val="65000"/>
                  <a:lumOff val="35000"/>
                </a:schemeClr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129" name="Google Shape;129;p21"/>
          <p:cNvSpPr txBox="1"/>
          <p:nvPr/>
        </p:nvSpPr>
        <p:spPr>
          <a:xfrm>
            <a:off x="84888" y="3423737"/>
            <a:ext cx="8991300" cy="125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marR="6350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950" b="1" dirty="0">
                <a:solidFill>
                  <a:srgbClr val="008375"/>
                </a:solidFill>
                <a:latin typeface="Trebuchet MS" panose="020B0703020202090204" pitchFamily="34" charset="0"/>
              </a:rPr>
              <a:t>Ecosystem</a:t>
            </a:r>
            <a:r>
              <a:rPr lang="en-GB" sz="950" dirty="0">
                <a:solidFill>
                  <a:schemeClr val="tx2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–  A community of living organisms (e.g. plants/animals) interacting with each other and with their physical environment (e.g. water/climate). </a:t>
            </a:r>
            <a:endParaRPr sz="950" dirty="0">
              <a:solidFill>
                <a:schemeClr val="tx2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 marL="114300" marR="6350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950" b="1" dirty="0">
                <a:solidFill>
                  <a:srgbClr val="008375"/>
                </a:solidFill>
                <a:latin typeface="Trebuchet MS" panose="020B0703020202090204" pitchFamily="34" charset="0"/>
              </a:rPr>
              <a:t>Biodiversity</a:t>
            </a:r>
            <a:r>
              <a:rPr lang="en-GB" sz="950" dirty="0">
                <a:solidFill>
                  <a:srgbClr val="008375"/>
                </a:solidFill>
                <a:latin typeface="Trebuchet MS" panose="020B0703020202090204" pitchFamily="34" charset="0"/>
              </a:rPr>
              <a:t> </a:t>
            </a:r>
            <a:r>
              <a:rPr lang="en-GB" sz="950" dirty="0">
                <a:solidFill>
                  <a:schemeClr val="tx2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– The variety of living organisms in a given area.</a:t>
            </a:r>
            <a:endParaRPr sz="950" dirty="0">
              <a:solidFill>
                <a:schemeClr val="tx2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 marL="114300" marR="6350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950" b="1" dirty="0">
                <a:solidFill>
                  <a:srgbClr val="008375"/>
                </a:solidFill>
                <a:latin typeface="Trebuchet MS" panose="020B0703020202090204" pitchFamily="34" charset="0"/>
              </a:rPr>
              <a:t>Deforestation</a:t>
            </a:r>
            <a:r>
              <a:rPr lang="en-GB" sz="950" dirty="0">
                <a:solidFill>
                  <a:schemeClr val="tx2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– The large-scale removal of trees and forest cover.</a:t>
            </a:r>
            <a:endParaRPr sz="950" dirty="0">
              <a:solidFill>
                <a:schemeClr val="tx2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 marL="114300" marR="6350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950" b="1" dirty="0">
                <a:solidFill>
                  <a:srgbClr val="008375"/>
                </a:solidFill>
                <a:latin typeface="Trebuchet MS" panose="020B0703020202090204" pitchFamily="34" charset="0"/>
              </a:rPr>
              <a:t>Habitat loss</a:t>
            </a:r>
            <a:r>
              <a:rPr lang="en-GB" sz="950" dirty="0">
                <a:solidFill>
                  <a:srgbClr val="008375"/>
                </a:solidFill>
                <a:latin typeface="Trebuchet MS" panose="020B0703020202090204" pitchFamily="34" charset="0"/>
              </a:rPr>
              <a:t> </a:t>
            </a:r>
            <a:r>
              <a:rPr lang="en-GB" sz="950" dirty="0">
                <a:solidFill>
                  <a:schemeClr val="tx2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– The destruction of the natural environment that a species needs to survive, including food sources, shelter and breeding grounds. </a:t>
            </a:r>
            <a:endParaRPr sz="950" dirty="0">
              <a:solidFill>
                <a:schemeClr val="tx2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 marL="114300" marR="63500" lvl="0" indent="0" algn="l" rt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950" b="1" dirty="0">
                <a:solidFill>
                  <a:srgbClr val="008375"/>
                </a:solidFill>
                <a:latin typeface="Trebuchet MS" panose="020B0703020202090204" pitchFamily="34" charset="0"/>
              </a:rPr>
              <a:t>Agricultural expansion</a:t>
            </a:r>
            <a:r>
              <a:rPr lang="en-GB" sz="950" dirty="0">
                <a:solidFill>
                  <a:srgbClr val="008375"/>
                </a:solidFill>
                <a:latin typeface="Trebuchet MS" panose="020B0703020202090204" pitchFamily="34" charset="0"/>
              </a:rPr>
              <a:t> </a:t>
            </a:r>
            <a:r>
              <a:rPr lang="en-GB" sz="950" dirty="0">
                <a:solidFill>
                  <a:schemeClr val="tx2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– When farming activity spreads into previously unfarmed land to meet a growing demand for food. </a:t>
            </a:r>
            <a:endParaRPr sz="950" dirty="0">
              <a:solidFill>
                <a:schemeClr val="tx2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CONDARY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" id="{73FF47D0-0B47-AA4A-B42C-722CDA9E864A}" vid="{079BEC5C-5FB5-1948-B390-20BCA8BF31C5}"/>
    </a:ext>
  </a:extLst>
</a:theme>
</file>

<file path=ppt/theme/theme2.xml><?xml version="1.0" encoding="utf-8"?>
<a:theme xmlns:a="http://schemas.openxmlformats.org/drawingml/2006/main" name="1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3.xml><?xml version="1.0" encoding="utf-8"?>
<a:theme xmlns:a="http://schemas.openxmlformats.org/drawingml/2006/main" name="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AA76B194B36049A0992C1E1E322FCF" ma:contentTypeVersion="13" ma:contentTypeDescription="Create a new document." ma:contentTypeScope="" ma:versionID="4d61f6f9b860c2d6fab0b4c2c7afe86e">
  <xsd:schema xmlns:xsd="http://www.w3.org/2001/XMLSchema" xmlns:xs="http://www.w3.org/2001/XMLSchema" xmlns:p="http://schemas.microsoft.com/office/2006/metadata/properties" xmlns:ns2="ed1ac2e3-af61-4485-97a2-eb1e99270d43" xmlns:ns3="1508c26a-f186-4d3c-81e4-3b3e04ef4170" targetNamespace="http://schemas.microsoft.com/office/2006/metadata/properties" ma:root="true" ma:fieldsID="a1a91ee5e621bd4f45e2770248764b9a" ns2:_="" ns3:_="">
    <xsd:import namespace="ed1ac2e3-af61-4485-97a2-eb1e99270d43"/>
    <xsd:import namespace="1508c26a-f186-4d3c-81e4-3b3e04ef41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1ac2e3-af61-4485-97a2-eb1e99270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15f3efd-caf0-4bd3-851a-4a3a729cb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8c26a-f186-4d3c-81e4-3b3e04ef417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7c0c61f-192c-4563-bc2c-92d1163a79ec}" ma:internalName="TaxCatchAll" ma:showField="CatchAllData" ma:web="1508c26a-f186-4d3c-81e4-3b3e04ef41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08c26a-f186-4d3c-81e4-3b3e04ef4170" xsi:nil="true"/>
    <lcf76f155ced4ddcb4097134ff3c332f xmlns="ed1ac2e3-af61-4485-97a2-eb1e99270d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B11453-8F36-4187-BFA9-8451DD2065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66E80F-66C3-45FB-897E-509195F19A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1ac2e3-af61-4485-97a2-eb1e99270d43"/>
    <ds:schemaRef ds:uri="1508c26a-f186-4d3c-81e4-3b3e04ef41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CC641FC-E0CC-42FC-B411-078D34DA8BC1}">
  <ds:schemaRefs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1508c26a-f186-4d3c-81e4-3b3e04ef4170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ed1ac2e3-af61-4485-97a2-eb1e99270d4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SECONDARY</Template>
  <TotalTime>78</TotalTime>
  <Words>715</Words>
  <Application>Microsoft Macintosh PowerPoint</Application>
  <PresentationFormat>On-screen Show (16:9)</PresentationFormat>
  <Paragraphs>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Trebuchet MS</vt:lpstr>
      <vt:lpstr>Caveat</vt:lpstr>
      <vt:lpstr>Calibri Light</vt:lpstr>
      <vt:lpstr>Lucida Grande</vt:lpstr>
      <vt:lpstr>Arial</vt:lpstr>
      <vt:lpstr>SECONDARY</vt:lpstr>
      <vt:lpstr>1_Secondary Resources</vt:lpstr>
      <vt:lpstr>TVS Thank You</vt:lpstr>
      <vt:lpstr>How Are Our Food Choices Connected to the Living World?</vt:lpstr>
      <vt:lpstr>What are we going to learn?</vt:lpstr>
      <vt:lpstr>PowerPoint Presentation</vt:lpstr>
      <vt:lpstr>Tropical rainforests cover around 6% of the Earth's surface but are home to more than half of the world's plant and animal species.  </vt:lpstr>
      <vt:lpstr>Tropical countries lost 11.1 million hectares of tree cover in 2021, including 3.75 million hectares of primary forest.  </vt:lpstr>
      <vt:lpstr>DEFORESTATION</vt:lpstr>
      <vt:lpstr>The causal chain</vt:lpstr>
      <vt:lpstr>Branch map</vt:lpstr>
      <vt:lpstr>Postcards from afar… </vt:lpstr>
      <vt:lpstr>How Are Our Food Choices Connected to the Living World?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Violeta Pereira</cp:lastModifiedBy>
  <cp:revision>16</cp:revision>
  <dcterms:modified xsi:type="dcterms:W3CDTF">2026-08-19T19:02:18Z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0x010100EBAA76B194B36049A0992C1E1E322FCF</vt:lpwstr>
  </property>
  <property fmtid="{D5CDD505-2E9C-101B-9397-08002B2CF9AE}" pid="3" name="MediaServiceImageTags">
    <vt:lpwstr/>
  </property>
</Properties>
</file>