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4"/>
    <p:sldMasterId id="2147483678" r:id="rId5"/>
    <p:sldMasterId id="2147483696" r:id="rId6"/>
  </p:sldMasterIdLst>
  <p:notesMasterIdLst>
    <p:notesMasterId r:id="rId21"/>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8C8AA15-D9FD-24BF-1AC7-9F612E37B24C}" name="Lauren Williams" initials="" userId="S::Lauren.williams@vegansociety.com::1308cba3-fd11-4f93-9b44-32ee7affee30" providerId="AD"/>
  <p188:author id="{4D499F92-6E01-2CA7-CC98-8D7CABF4AC2F}" name="Violeta Pereira" initials="VP" userId="S::Violeta.Pereira@vegansociety.com::4575f75a-0fda-4be7-b2e0-2e50b68972bb" providerId="AD"/>
  <p188:author id="{FDFB7FD8-8E0E-C432-6490-67D212820265}" name="Lauren Williams" initials="LW" userId="S::lauren.williams@vegansociety.com::1308cba3-fd11-4f93-9b44-32ee7affee30" providerId="AD"/>
  <p188:author id="{B982C1E2-134B-1BF3-AE2E-81586C7FB0DA}" name="Julie Hayes" initials="JH" userId="306f0fda4c472179" providerId="Windows Live"/>
  <p188:author id="{652F4CE4-A3FC-B6D5-2AB3-CCBBDAB9A132}" name="Alistair Currie" initials="AC" userId="S::Alistair.Currie@vegansociety.com::ad2117e5-f625-45ca-82e2-4df73010ad94" providerId="AD"/>
  <p188:author id="{E0C2EEF4-9A44-7D17-73D7-C69C90AC4206}" name="Laura Diamond" initials="LD" userId="S::laura.diamond@vegansociety.com::6694b8d9-6e36-4653-929e-6d6f2f269f0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375"/>
    <a:srgbClr val="E0EFF1"/>
    <a:srgbClr val="EA54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5FF33F5-07A0-4B3E-873C-BBBD5752F613}">
  <a:tblStyle styleId="{C5FF33F5-07A0-4B3E-873C-BBBD5752F613}" styleName="Table_0">
    <a:wholeTbl>
      <a:tcTxStyle>
        <a:font>
          <a:latin typeface="Arial"/>
          <a:ea typeface="Arial"/>
          <a:cs typeface="Arial"/>
        </a:font>
        <a:srgbClr val="000000"/>
      </a:tcTxStyle>
      <a:tcStyle>
        <a:tcBdr>
          <a:left>
            <a:ln w="12700" cap="flat" cmpd="sng">
              <a:solidFill>
                <a:srgbClr val="000000"/>
              </a:solidFill>
              <a:prstDash val="solid"/>
              <a:round/>
              <a:headEnd type="none" w="sm" len="sm"/>
              <a:tailEnd type="none" w="sm" len="sm"/>
            </a:ln>
          </a:left>
          <a:right>
            <a:ln w="12700" cap="flat" cmpd="sng">
              <a:solidFill>
                <a:srgbClr val="000000"/>
              </a:solidFill>
              <a:prstDash val="solid"/>
              <a:round/>
              <a:headEnd type="none" w="sm" len="sm"/>
              <a:tailEnd type="none" w="sm" len="sm"/>
            </a:ln>
          </a:right>
          <a:top>
            <a:ln w="12700" cap="flat" cmpd="sng">
              <a:solidFill>
                <a:srgbClr val="000000"/>
              </a:solidFill>
              <a:prstDash val="solid"/>
              <a:round/>
              <a:headEnd type="none" w="sm" len="sm"/>
              <a:tailEnd type="none" w="sm" len="sm"/>
            </a:ln>
          </a:top>
          <a:bottom>
            <a:ln w="12700" cap="flat" cmpd="sng">
              <a:solidFill>
                <a:srgbClr val="000000"/>
              </a:solidFill>
              <a:prstDash val="solid"/>
              <a:round/>
              <a:headEnd type="none" w="sm" len="sm"/>
              <a:tailEnd type="none" w="sm" len="sm"/>
            </a:ln>
          </a:bottom>
          <a:insideH>
            <a:ln w="12700" cap="flat" cmpd="sng">
              <a:solidFill>
                <a:srgbClr val="000000"/>
              </a:solidFill>
              <a:prstDash val="solid"/>
              <a:round/>
              <a:headEnd type="none" w="sm" len="sm"/>
              <a:tailEnd type="none" w="sm" len="sm"/>
            </a:ln>
          </a:insideH>
          <a:insideV>
            <a:ln w="12700"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50"/>
    <p:restoredTop sz="94622"/>
  </p:normalViewPr>
  <p:slideViewPr>
    <p:cSldViewPr snapToGrid="0">
      <p:cViewPr varScale="1">
        <p:scale>
          <a:sx n="103" d="100"/>
          <a:sy n="103" d="100"/>
        </p:scale>
        <p:origin x="557" y="77"/>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presProps" Target="pres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tair Currie" userId="ad2117e5-f625-45ca-82e2-4df73010ad94" providerId="ADAL" clId="{42CF84E9-8F9B-4E52-9D16-54F37C391A01}"/>
    <pc:docChg chg="modSld">
      <pc:chgData name="Alistair Currie" userId="ad2117e5-f625-45ca-82e2-4df73010ad94" providerId="ADAL" clId="{42CF84E9-8F9B-4E52-9D16-54F37C391A01}" dt="2026-08-25T10:11:52.770" v="1" actId="20577"/>
      <pc:docMkLst>
        <pc:docMk/>
      </pc:docMkLst>
      <pc:sldChg chg="modSp mod">
        <pc:chgData name="Alistair Currie" userId="ad2117e5-f625-45ca-82e2-4df73010ad94" providerId="ADAL" clId="{42CF84E9-8F9B-4E52-9D16-54F37C391A01}" dt="2026-08-25T10:11:52.770" v="1" actId="20577"/>
        <pc:sldMkLst>
          <pc:docMk/>
          <pc:sldMk cId="0" sldId="261"/>
        </pc:sldMkLst>
        <pc:spChg chg="mod">
          <ac:chgData name="Alistair Currie" userId="ad2117e5-f625-45ca-82e2-4df73010ad94" providerId="ADAL" clId="{42CF84E9-8F9B-4E52-9D16-54F37C391A01}" dt="2026-08-25T10:11:52.770" v="1" actId="20577"/>
          <ac:spMkLst>
            <pc:docMk/>
            <pc:sldMk cId="0" sldId="261"/>
            <ac:spMk id="4" creationId="{EDB43344-4466-23A7-ADFE-F377249B584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vegansociety.com/news/media/statistics/environment-and-sustainability"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youtu.be/jZwPIMk-HoM?si=vv4GfTNgvpVdQp83"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3d6638fca4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3d6638fca4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3d6638fca4e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 name="Google Shape;114;g3d6638fca4e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*See teacher notes for reference</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f977ef680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df977ef680_0_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6638fca4e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3d6638fca4e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3d6638fca4e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 name="Google Shape;142;g3d6638fca4e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f977ef680_0_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3df977ef680_0_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3d6638fca4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3d6638fca4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3df977ef680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g3df977ef680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g3df977ef680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g3df977ef680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3df977ef680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3df977ef680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Source - Ritchie and Roser 2024 - </a:t>
            </a:r>
            <a:r>
              <a:rPr lang="en-GB" u="sng">
                <a:solidFill>
                  <a:schemeClr val="hlink"/>
                </a:solidFill>
                <a:hlinkClick r:id="rId3"/>
              </a:rPr>
              <a:t>https://www.vegansociety.com/news/media/statistics/environment-and-sustainability</a:t>
            </a:r>
            <a:r>
              <a:rPr lang="en-GB"/>
              <a:t>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3df977ef680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3df977ef680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3df977ef680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3df977ef680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1200"/>
              </a:spcAft>
              <a:buNone/>
            </a:pPr>
            <a:r>
              <a:rPr lang="en-GB"/>
              <a:t>Source - UN FAO  </a:t>
            </a:r>
            <a:r>
              <a:rPr lang="en-GB" sz="1800" u="sng">
                <a:solidFill>
                  <a:schemeClr val="hlink"/>
                </a:solidFill>
                <a:hlinkClick r:id="rId3"/>
              </a:rPr>
              <a:t>https://youtu.be/jZwPIMk-HoM?si=vv4GfTNgvpVdQp83</a:t>
            </a:r>
            <a:r>
              <a:rPr lang="en-GB" sz="1800">
                <a:solidFill>
                  <a:srgbClr val="595959"/>
                </a:solidFill>
              </a:rPr>
              <a:t> play from beginning to 1:35</a:t>
            </a:r>
            <a:endParaRPr sz="1800">
              <a:solidFill>
                <a:srgbClr val="595959"/>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df977ef680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 name="Google Shape;109;g3df977ef680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ivider Slide - White">
    <p:bg>
      <p:bgPr>
        <a:solidFill>
          <a:schemeClr val="bg1"/>
        </a:solidFill>
        <a:effectLst/>
      </p:bgPr>
    </p:bg>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83CEFA5D-116C-A5BA-3D20-DCB8E1280E66}"/>
              </a:ext>
            </a:extLst>
          </p:cNvPr>
          <p:cNvSpPr>
            <a:spLocks noGrp="1"/>
          </p:cNvSpPr>
          <p:nvPr>
            <p:ph type="title"/>
          </p:nvPr>
        </p:nvSpPr>
        <p:spPr>
          <a:xfrm>
            <a:off x="388044" y="441980"/>
            <a:ext cx="5396602" cy="1246495"/>
          </a:xfrm>
          <a:prstGeom prst="rect">
            <a:avLst/>
          </a:prstGeom>
        </p:spPr>
        <p:txBody>
          <a:bodyPr vert="horz" wrap="square" lIns="0" tIns="0" rIns="0" bIns="0" rtlCol="0" anchor="t">
            <a:noAutofit/>
          </a:bodyPr>
          <a:lstStyle/>
          <a:p>
            <a:r>
              <a:rPr lang="en-GB"/>
              <a:t>Click to edit Master title style</a:t>
            </a:r>
          </a:p>
        </p:txBody>
      </p:sp>
    </p:spTree>
    <p:extLst>
      <p:ext uri="{BB962C8B-B14F-4D97-AF65-F5344CB8AC3E}">
        <p14:creationId xmlns:p14="http://schemas.microsoft.com/office/powerpoint/2010/main" val="2878126573"/>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and image slide ">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679798"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8" name="Picture Placeholder 7"/>
          <p:cNvSpPr>
            <a:spLocks noGrp="1"/>
          </p:cNvSpPr>
          <p:nvPr>
            <p:ph type="pic" sz="quarter" idx="12"/>
          </p:nvPr>
        </p:nvSpPr>
        <p:spPr>
          <a:xfrm>
            <a:off x="4639981" y="1295399"/>
            <a:ext cx="4124607" cy="3048873"/>
          </a:xfrm>
        </p:spPr>
        <p:txBody>
          <a:bodyPr/>
          <a:lstStyle/>
          <a:p>
            <a:r>
              <a:rPr lang="en-GB"/>
              <a:t>Click icon to add picture</a:t>
            </a:r>
          </a:p>
        </p:txBody>
      </p:sp>
      <p:sp>
        <p:nvSpPr>
          <p:cNvPr id="4" name="Title 3">
            <a:extLst>
              <a:ext uri="{FF2B5EF4-FFF2-40B4-BE49-F238E27FC236}">
                <a16:creationId xmlns:a16="http://schemas.microsoft.com/office/drawing/2014/main" id="{83E621A4-A733-107C-011A-C17F3CCB44B4}"/>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3723716728"/>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Image slide 1">
    <p:bg>
      <p:bgPr>
        <a:solidFill>
          <a:schemeClr val="bg1"/>
        </a:solidFill>
        <a:effectLst/>
      </p:bgPr>
    </p:bg>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E8150C96-7DE0-F6D8-5236-5ECA06E61B19}"/>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2084338941"/>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679798"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Chart Placeholder 5"/>
          <p:cNvSpPr>
            <a:spLocks noGrp="1"/>
          </p:cNvSpPr>
          <p:nvPr>
            <p:ph type="chart" sz="quarter" idx="13"/>
          </p:nvPr>
        </p:nvSpPr>
        <p:spPr>
          <a:xfrm>
            <a:off x="4633913" y="1289050"/>
            <a:ext cx="4137025" cy="3049588"/>
          </a:xfrm>
        </p:spPr>
        <p:txBody>
          <a:bodyPr/>
          <a:lstStyle/>
          <a:p>
            <a:r>
              <a:rPr lang="en-GB"/>
              <a:t>Click icon to add chart</a:t>
            </a:r>
          </a:p>
        </p:txBody>
      </p:sp>
      <p:sp>
        <p:nvSpPr>
          <p:cNvPr id="4" name="Title 3">
            <a:extLst>
              <a:ext uri="{FF2B5EF4-FFF2-40B4-BE49-F238E27FC236}">
                <a16:creationId xmlns:a16="http://schemas.microsoft.com/office/drawing/2014/main" id="{B24344FA-6E65-CAE6-A11D-8FEAE2AD99D0}"/>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1773989229"/>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Large Chart Slide">
    <p:spTree>
      <p:nvGrpSpPr>
        <p:cNvPr id="1" name=""/>
        <p:cNvGrpSpPr/>
        <p:nvPr/>
      </p:nvGrpSpPr>
      <p:grpSpPr>
        <a:xfrm>
          <a:off x="0" y="0"/>
          <a:ext cx="0" cy="0"/>
          <a:chOff x="0" y="0"/>
          <a:chExt cx="0" cy="0"/>
        </a:xfrm>
      </p:grpSpPr>
      <p:sp>
        <p:nvSpPr>
          <p:cNvPr id="9" name="Chart Placeholder 5"/>
          <p:cNvSpPr>
            <a:spLocks noGrp="1"/>
          </p:cNvSpPr>
          <p:nvPr>
            <p:ph type="chart" sz="quarter" idx="13"/>
          </p:nvPr>
        </p:nvSpPr>
        <p:spPr>
          <a:xfrm>
            <a:off x="377235" y="1251100"/>
            <a:ext cx="8393704" cy="3087538"/>
          </a:xfrm>
        </p:spPr>
        <p:txBody>
          <a:bodyPr/>
          <a:lstStyle/>
          <a:p>
            <a:r>
              <a:rPr lang="en-GB"/>
              <a:t>Click icon to add chart</a:t>
            </a:r>
          </a:p>
        </p:txBody>
      </p:sp>
      <p:sp>
        <p:nvSpPr>
          <p:cNvPr id="3" name="Title 3">
            <a:extLst>
              <a:ext uri="{FF2B5EF4-FFF2-40B4-BE49-F238E27FC236}">
                <a16:creationId xmlns:a16="http://schemas.microsoft.com/office/drawing/2014/main" id="{5BBCF50C-CD5C-138C-CE8D-15D0CCA6FF6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4022462927"/>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able Slide">
    <p:spTree>
      <p:nvGrpSpPr>
        <p:cNvPr id="1" name=""/>
        <p:cNvGrpSpPr/>
        <p:nvPr/>
      </p:nvGrpSpPr>
      <p:grpSpPr>
        <a:xfrm>
          <a:off x="0" y="0"/>
          <a:ext cx="0" cy="0"/>
          <a:chOff x="0" y="0"/>
          <a:chExt cx="0" cy="0"/>
        </a:xfrm>
      </p:grpSpPr>
      <p:sp>
        <p:nvSpPr>
          <p:cNvPr id="7" name="Table Placeholder 3"/>
          <p:cNvSpPr>
            <a:spLocks noGrp="1"/>
          </p:cNvSpPr>
          <p:nvPr>
            <p:ph type="tbl" sz="quarter" idx="14"/>
          </p:nvPr>
        </p:nvSpPr>
        <p:spPr>
          <a:xfrm>
            <a:off x="377235" y="1251857"/>
            <a:ext cx="8393704" cy="3174146"/>
          </a:xfrm>
        </p:spPr>
        <p:txBody>
          <a:bodyPr/>
          <a:lstStyle/>
          <a:p>
            <a:r>
              <a:rPr lang="en-GB"/>
              <a:t>Click icon to add table</a:t>
            </a:r>
          </a:p>
        </p:txBody>
      </p:sp>
      <p:sp>
        <p:nvSpPr>
          <p:cNvPr id="4" name="Title 3">
            <a:extLst>
              <a:ext uri="{FF2B5EF4-FFF2-40B4-BE49-F238E27FC236}">
                <a16:creationId xmlns:a16="http://schemas.microsoft.com/office/drawing/2014/main" id="{3D1E0791-A308-7C4D-944A-7C56B429A488}"/>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1212830957"/>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TVS Intro Slid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GB"/>
              <a:t>Click to edit Master text styles</a:t>
            </a:r>
          </a:p>
          <a:p>
            <a:pPr lvl="1"/>
            <a:r>
              <a:rPr lang="en-GB"/>
              <a:t>Second level</a:t>
            </a:r>
          </a:p>
        </p:txBody>
      </p:sp>
      <p:sp>
        <p:nvSpPr>
          <p:cNvPr id="5" name="TextBox 4">
            <a:extLst>
              <a:ext uri="{FF2B5EF4-FFF2-40B4-BE49-F238E27FC236}">
                <a16:creationId xmlns:a16="http://schemas.microsoft.com/office/drawing/2014/main" id="{C0C392B6-D5AD-39BD-9DA9-50B7C0785837}"/>
              </a:ext>
            </a:extLst>
          </p:cNvPr>
          <p:cNvSpPr txBox="1"/>
          <p:nvPr/>
        </p:nvSpPr>
        <p:spPr>
          <a:xfrm>
            <a:off x="6934954" y="2390115"/>
            <a:ext cx="184731" cy="369332"/>
          </a:xfrm>
          <a:prstGeom prst="rect">
            <a:avLst/>
          </a:prstGeom>
          <a:noFill/>
        </p:spPr>
        <p:txBody>
          <a:bodyPr wrap="none" rtlCol="0">
            <a:spAutoFit/>
          </a:bodyPr>
          <a:lstStyle/>
          <a:p>
            <a:endParaRPr lang="en-US"/>
          </a:p>
        </p:txBody>
      </p:sp>
      <p:sp>
        <p:nvSpPr>
          <p:cNvPr id="6" name="Title Placeholder 1">
            <a:extLst>
              <a:ext uri="{FF2B5EF4-FFF2-40B4-BE49-F238E27FC236}">
                <a16:creationId xmlns:a16="http://schemas.microsoft.com/office/drawing/2014/main" id="{E4C5BA97-EA64-82B5-7F1E-9197A168A08D}"/>
              </a:ext>
            </a:extLst>
          </p:cNvPr>
          <p:cNvSpPr>
            <a:spLocks noGrp="1"/>
          </p:cNvSpPr>
          <p:nvPr>
            <p:ph type="title"/>
          </p:nvPr>
        </p:nvSpPr>
        <p:spPr>
          <a:xfrm>
            <a:off x="388044" y="441980"/>
            <a:ext cx="5396602" cy="1246495"/>
          </a:xfrm>
          <a:prstGeom prst="rect">
            <a:avLst/>
          </a:prstGeom>
        </p:spPr>
        <p:txBody>
          <a:bodyPr vert="horz" wrap="square" lIns="0" tIns="0" rIns="0" bIns="0" rtlCol="0" anchor="t">
            <a:noAutofit/>
          </a:bodyPr>
          <a:lstStyle/>
          <a:p>
            <a:r>
              <a:rPr lang="en-GB"/>
              <a:t>Click to edit Master title style</a:t>
            </a:r>
          </a:p>
        </p:txBody>
      </p:sp>
    </p:spTree>
    <p:extLst>
      <p:ext uri="{BB962C8B-B14F-4D97-AF65-F5344CB8AC3E}">
        <p14:creationId xmlns:p14="http://schemas.microsoft.com/office/powerpoint/2010/main" val="3534954598"/>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GB"/>
              <a:t>Click to edit Master title style</a:t>
            </a:r>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GB"/>
              <a:t>Click to edit Master text styles</a:t>
            </a: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smtClean="0"/>
              <a:t>‹#›</a:t>
            </a:fld>
            <a:endParaRPr lang="en-GB"/>
          </a:p>
        </p:txBody>
      </p:sp>
    </p:spTree>
    <p:extLst>
      <p:ext uri="{BB962C8B-B14F-4D97-AF65-F5344CB8AC3E}">
        <p14:creationId xmlns:p14="http://schemas.microsoft.com/office/powerpoint/2010/main" val="2579315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r>
              <a:rPr lang="en-GB"/>
              <a:t>Click to edit Master title style</a:t>
            </a:r>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r>
              <a:rPr lang="en-GB"/>
              <a:t>Click to edit Master subtitle style</a:t>
            </a:r>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smtClean="0"/>
              <a:t>‹#›</a:t>
            </a:fld>
            <a:endParaRPr lang="en-GB"/>
          </a:p>
        </p:txBody>
      </p:sp>
    </p:spTree>
    <p:extLst>
      <p:ext uri="{BB962C8B-B14F-4D97-AF65-F5344CB8AC3E}">
        <p14:creationId xmlns:p14="http://schemas.microsoft.com/office/powerpoint/2010/main" val="21625021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Divider Slide - White">
    <p:bg>
      <p:bgPr>
        <a:solidFill>
          <a:schemeClr val="bg1"/>
        </a:solidFill>
        <a:effectLst/>
      </p:bgPr>
    </p:bg>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83CEFA5D-116C-A5BA-3D20-DCB8E1280E66}"/>
              </a:ext>
            </a:extLst>
          </p:cNvPr>
          <p:cNvSpPr>
            <a:spLocks noGrp="1"/>
          </p:cNvSpPr>
          <p:nvPr>
            <p:ph type="title"/>
          </p:nvPr>
        </p:nvSpPr>
        <p:spPr>
          <a:xfrm>
            <a:off x="388044" y="441980"/>
            <a:ext cx="5396602" cy="1246495"/>
          </a:xfrm>
          <a:prstGeom prst="rect">
            <a:avLst/>
          </a:prstGeom>
        </p:spPr>
        <p:txBody>
          <a:bodyPr vert="horz" wrap="square" lIns="0" tIns="0" rIns="0" bIns="0" rtlCol="0" anchor="t">
            <a:noAutofit/>
          </a:bodyPr>
          <a:lstStyle/>
          <a:p>
            <a:r>
              <a:rPr lang="en-GB"/>
              <a:t>Click to edit Master title style</a:t>
            </a:r>
          </a:p>
        </p:txBody>
      </p:sp>
    </p:spTree>
    <p:extLst>
      <p:ext uri="{BB962C8B-B14F-4D97-AF65-F5344CB8AC3E}">
        <p14:creationId xmlns:p14="http://schemas.microsoft.com/office/powerpoint/2010/main" val="3816070581"/>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Large Paragraph Style">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lnSpc>
                <a:spcPts val="2200"/>
              </a:lnSpc>
              <a:spcAft>
                <a:spcPts val="600"/>
              </a:spcAft>
              <a:defRPr sz="2000"/>
            </a:lvl1pPr>
            <a:lvl2pPr>
              <a:lnSpc>
                <a:spcPts val="1800"/>
              </a:lnSpc>
              <a:spcAft>
                <a:spcPts val="600"/>
              </a:spcAft>
              <a:defRPr sz="1800"/>
            </a:lvl2pPr>
            <a:lvl3pPr>
              <a:lnSpc>
                <a:spcPts val="1800"/>
              </a:lnSpc>
              <a:spcAft>
                <a:spcPts val="600"/>
              </a:spcAft>
              <a:defRPr sz="1800"/>
            </a:lvl3pPr>
            <a:lvl4pPr>
              <a:lnSpc>
                <a:spcPts val="1800"/>
              </a:lnSpc>
              <a:spcAft>
                <a:spcPts val="600"/>
              </a:spcAft>
              <a:defRPr sz="1800"/>
            </a:lvl4pPr>
            <a:lvl5pPr>
              <a:lnSpc>
                <a:spcPts val="1800"/>
              </a:lnSpc>
              <a:spcAft>
                <a:spcPts val="600"/>
              </a:spcAft>
              <a:defRPr sz="18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5A6E1B4A-56DA-ECEE-E3D9-CEFC69A24CD7}"/>
              </a:ext>
            </a:extLst>
          </p:cNvPr>
          <p:cNvSpPr>
            <a:spLocks noGrp="1"/>
          </p:cNvSpPr>
          <p:nvPr>
            <p:ph type="title"/>
          </p:nvPr>
        </p:nvSpPr>
        <p:spPr>
          <a:xfrm>
            <a:off x="404282" y="437535"/>
            <a:ext cx="5393633" cy="641910"/>
          </a:xfrm>
          <a:prstGeom prst="rect">
            <a:avLst/>
          </a:prstGeom>
        </p:spPr>
        <p:txBody>
          <a:bodyPr/>
          <a:lstStyle/>
          <a:p>
            <a:r>
              <a:rPr lang="en-GB"/>
              <a:t>Click to edit Master title style</a:t>
            </a:r>
            <a:endParaRPr lang="en-US" dirty="0"/>
          </a:p>
        </p:txBody>
      </p:sp>
    </p:spTree>
    <p:extLst>
      <p:ext uri="{BB962C8B-B14F-4D97-AF65-F5344CB8AC3E}">
        <p14:creationId xmlns:p14="http://schemas.microsoft.com/office/powerpoint/2010/main" val="2078094505"/>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Large Paragraph Style">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lnSpc>
                <a:spcPts val="2200"/>
              </a:lnSpc>
              <a:spcAft>
                <a:spcPts val="600"/>
              </a:spcAft>
              <a:defRPr sz="2000"/>
            </a:lvl1pPr>
            <a:lvl2pPr>
              <a:lnSpc>
                <a:spcPts val="1800"/>
              </a:lnSpc>
              <a:spcAft>
                <a:spcPts val="600"/>
              </a:spcAft>
              <a:defRPr sz="1800"/>
            </a:lvl2pPr>
            <a:lvl3pPr>
              <a:lnSpc>
                <a:spcPts val="1800"/>
              </a:lnSpc>
              <a:spcAft>
                <a:spcPts val="600"/>
              </a:spcAft>
              <a:defRPr sz="1800"/>
            </a:lvl3pPr>
            <a:lvl4pPr>
              <a:lnSpc>
                <a:spcPts val="1800"/>
              </a:lnSpc>
              <a:spcAft>
                <a:spcPts val="600"/>
              </a:spcAft>
              <a:defRPr sz="1800"/>
            </a:lvl4pPr>
            <a:lvl5pPr>
              <a:lnSpc>
                <a:spcPts val="1800"/>
              </a:lnSpc>
              <a:spcAft>
                <a:spcPts val="600"/>
              </a:spcAft>
              <a:defRPr sz="18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5A6E1B4A-56DA-ECEE-E3D9-CEFC69A24CD7}"/>
              </a:ext>
            </a:extLst>
          </p:cNvPr>
          <p:cNvSpPr>
            <a:spLocks noGrp="1"/>
          </p:cNvSpPr>
          <p:nvPr>
            <p:ph type="title"/>
          </p:nvPr>
        </p:nvSpPr>
        <p:spPr>
          <a:xfrm>
            <a:off x="404282" y="437535"/>
            <a:ext cx="5393633" cy="641910"/>
          </a:xfrm>
          <a:prstGeom prst="rect">
            <a:avLst/>
          </a:prstGeom>
        </p:spPr>
        <p:txBody>
          <a:bodyPr/>
          <a:lstStyle/>
          <a:p>
            <a:r>
              <a:rPr lang="en-GB"/>
              <a:t>Click to edit Master title style</a:t>
            </a:r>
            <a:endParaRPr lang="en-US" dirty="0"/>
          </a:p>
        </p:txBody>
      </p:sp>
    </p:spTree>
    <p:extLst>
      <p:ext uri="{BB962C8B-B14F-4D97-AF65-F5344CB8AC3E}">
        <p14:creationId xmlns:p14="http://schemas.microsoft.com/office/powerpoint/2010/main" val="3001537420"/>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Regular Paragraph Style">
    <p:spTree>
      <p:nvGrpSpPr>
        <p:cNvPr id="1" name=""/>
        <p:cNvGrpSpPr/>
        <p:nvPr/>
      </p:nvGrpSpPr>
      <p:grpSpPr>
        <a:xfrm>
          <a:off x="0" y="0"/>
          <a:ext cx="0" cy="0"/>
          <a:chOff x="0" y="0"/>
          <a:chExt cx="0" cy="0"/>
        </a:xfrm>
      </p:grpSpPr>
      <p:sp>
        <p:nvSpPr>
          <p:cNvPr id="2" name="Title 1"/>
          <p:cNvSpPr>
            <a:spLocks noGrp="1"/>
          </p:cNvSpPr>
          <p:nvPr>
            <p:ph type="title"/>
          </p:nvPr>
        </p:nvSpPr>
        <p:spPr>
          <a:xfrm>
            <a:off x="388044" y="383522"/>
            <a:ext cx="5393632" cy="493818"/>
          </a:xfrm>
          <a:prstGeom prst="rect">
            <a:avLst/>
          </a:prstGeom>
        </p:spPr>
        <p:txBody>
          <a:bodyPr/>
          <a:lstStyle/>
          <a:p>
            <a:r>
              <a:rPr lang="en-GB"/>
              <a:t>Click to edit Master title style</a:t>
            </a:r>
          </a:p>
        </p:txBody>
      </p:sp>
      <p:sp>
        <p:nvSpPr>
          <p:cNvPr id="3" name="Content Placeholder 2"/>
          <p:cNvSpPr>
            <a:spLocks noGrp="1"/>
          </p:cNvSpPr>
          <p:nvPr>
            <p:ph idx="1"/>
          </p:nvPr>
        </p:nvSpPr>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4205405767"/>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 text box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Content Placeholder 2"/>
          <p:cNvSpPr>
            <a:spLocks noGrp="1"/>
          </p:cNvSpPr>
          <p:nvPr>
            <p:ph idx="12"/>
          </p:nvPr>
        </p:nvSpPr>
        <p:spPr>
          <a:xfrm>
            <a:off x="4034642"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1474968230"/>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Photo Slide 1">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2" name="Picture 1" descr="A person feeding pigs in a pen&#10;&#10;AI-generated content may be incorrect.">
            <a:extLst>
              <a:ext uri="{FF2B5EF4-FFF2-40B4-BE49-F238E27FC236}">
                <a16:creationId xmlns:a16="http://schemas.microsoft.com/office/drawing/2014/main" id="{98AD3E13-CA38-6253-3586-F1B2178120EC}"/>
              </a:ext>
            </a:extLst>
          </p:cNvPr>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flipH="1">
            <a:off x="4023359" y="1256734"/>
            <a:ext cx="4386347" cy="2467321"/>
          </a:xfrm>
          <a:prstGeom prst="rect">
            <a:avLst/>
          </a:prstGeom>
        </p:spPr>
      </p:pic>
    </p:spTree>
    <p:extLst>
      <p:ext uri="{BB962C8B-B14F-4D97-AF65-F5344CB8AC3E}">
        <p14:creationId xmlns:p14="http://schemas.microsoft.com/office/powerpoint/2010/main" val="2879872357"/>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Photo Slide 2">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5" name="Picture 4" descr="A group of goats with carrots in their mouth&#10;&#10;AI-generated content may be incorrect.">
            <a:extLst>
              <a:ext uri="{FF2B5EF4-FFF2-40B4-BE49-F238E27FC236}">
                <a16:creationId xmlns:a16="http://schemas.microsoft.com/office/drawing/2014/main" id="{B3F515FB-3B15-0184-A737-62ACC233CF8C}"/>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290377" y="1256734"/>
            <a:ext cx="4002724" cy="2664312"/>
          </a:xfrm>
          <a:prstGeom prst="rect">
            <a:avLst/>
          </a:prstGeom>
        </p:spPr>
      </p:pic>
    </p:spTree>
    <p:extLst>
      <p:ext uri="{BB962C8B-B14F-4D97-AF65-F5344CB8AC3E}">
        <p14:creationId xmlns:p14="http://schemas.microsoft.com/office/powerpoint/2010/main" val="2837983134"/>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Photo Slide 3">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2" name="Picture 1" descr="A cow sticking its tongue out&#10;&#10;AI-generated content may be incorrect.">
            <a:extLst>
              <a:ext uri="{FF2B5EF4-FFF2-40B4-BE49-F238E27FC236}">
                <a16:creationId xmlns:a16="http://schemas.microsoft.com/office/drawing/2014/main" id="{C16153C2-6BF9-CC1B-4D0F-15D400D683EA}"/>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419600" y="1256734"/>
            <a:ext cx="4129615" cy="2751698"/>
          </a:xfrm>
          <a:prstGeom prst="rect">
            <a:avLst/>
          </a:prstGeom>
        </p:spPr>
      </p:pic>
    </p:spTree>
    <p:extLst>
      <p:ext uri="{BB962C8B-B14F-4D97-AF65-F5344CB8AC3E}">
        <p14:creationId xmlns:p14="http://schemas.microsoft.com/office/powerpoint/2010/main" val="3897820692"/>
      </p:ext>
    </p:extLst>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4_2 text box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5" name="Picture 4" descr="A donkey leaning on a fence&#10;&#10;AI-generated content may be incorrect.">
            <a:extLst>
              <a:ext uri="{FF2B5EF4-FFF2-40B4-BE49-F238E27FC236}">
                <a16:creationId xmlns:a16="http://schemas.microsoft.com/office/drawing/2014/main" id="{950FCA91-91EA-3922-BEED-301D6EB13E4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377946" y="1256734"/>
            <a:ext cx="1967129" cy="2953512"/>
          </a:xfrm>
          <a:prstGeom prst="rect">
            <a:avLst/>
          </a:prstGeom>
        </p:spPr>
      </p:pic>
    </p:spTree>
    <p:extLst>
      <p:ext uri="{BB962C8B-B14F-4D97-AF65-F5344CB8AC3E}">
        <p14:creationId xmlns:p14="http://schemas.microsoft.com/office/powerpoint/2010/main" val="888971375"/>
      </p:ext>
    </p:extLst>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2 Column tex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7047716" cy="3062391"/>
          </a:xfrm>
        </p:spPr>
        <p:txBody>
          <a:bodyPr numCol="2" spcCol="288000"/>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699663D1-D04C-A14C-FA41-81AB72EDB033}"/>
              </a:ext>
            </a:extLst>
          </p:cNvPr>
          <p:cNvSpPr>
            <a:spLocks noGrp="1"/>
          </p:cNvSpPr>
          <p:nvPr>
            <p:ph type="title"/>
          </p:nvPr>
        </p:nvSpPr>
        <p:spPr>
          <a:xfrm>
            <a:off x="388042" y="47315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3646327146"/>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ext and image slide ">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679798"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8" name="Picture Placeholder 7"/>
          <p:cNvSpPr>
            <a:spLocks noGrp="1"/>
          </p:cNvSpPr>
          <p:nvPr>
            <p:ph type="pic" sz="quarter" idx="12"/>
          </p:nvPr>
        </p:nvSpPr>
        <p:spPr>
          <a:xfrm>
            <a:off x="4639981" y="1295399"/>
            <a:ext cx="4124607" cy="3048873"/>
          </a:xfrm>
        </p:spPr>
        <p:txBody>
          <a:bodyPr/>
          <a:lstStyle/>
          <a:p>
            <a:r>
              <a:rPr lang="en-GB"/>
              <a:t>Click icon to add picture</a:t>
            </a:r>
          </a:p>
        </p:txBody>
      </p:sp>
      <p:sp>
        <p:nvSpPr>
          <p:cNvPr id="4" name="Title 3">
            <a:extLst>
              <a:ext uri="{FF2B5EF4-FFF2-40B4-BE49-F238E27FC236}">
                <a16:creationId xmlns:a16="http://schemas.microsoft.com/office/drawing/2014/main" id="{83E621A4-A733-107C-011A-C17F3CCB44B4}"/>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3935070392"/>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mage slide 1">
    <p:bg>
      <p:bgPr>
        <a:solidFill>
          <a:schemeClr val="bg1"/>
        </a:solidFill>
        <a:effectLst/>
      </p:bgPr>
    </p:bg>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E8150C96-7DE0-F6D8-5236-5ECA06E61B19}"/>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2937705584"/>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679798"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Chart Placeholder 5"/>
          <p:cNvSpPr>
            <a:spLocks noGrp="1"/>
          </p:cNvSpPr>
          <p:nvPr>
            <p:ph type="chart" sz="quarter" idx="13"/>
          </p:nvPr>
        </p:nvSpPr>
        <p:spPr>
          <a:xfrm>
            <a:off x="4633913" y="1289050"/>
            <a:ext cx="4137025" cy="3049588"/>
          </a:xfrm>
        </p:spPr>
        <p:txBody>
          <a:bodyPr/>
          <a:lstStyle/>
          <a:p>
            <a:r>
              <a:rPr lang="en-GB"/>
              <a:t>Click icon to add chart</a:t>
            </a:r>
          </a:p>
        </p:txBody>
      </p:sp>
      <p:sp>
        <p:nvSpPr>
          <p:cNvPr id="4" name="Title 3">
            <a:extLst>
              <a:ext uri="{FF2B5EF4-FFF2-40B4-BE49-F238E27FC236}">
                <a16:creationId xmlns:a16="http://schemas.microsoft.com/office/drawing/2014/main" id="{B24344FA-6E65-CAE6-A11D-8FEAE2AD99D0}"/>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929938773"/>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Regular Paragraph Style">
    <p:spTree>
      <p:nvGrpSpPr>
        <p:cNvPr id="1" name=""/>
        <p:cNvGrpSpPr/>
        <p:nvPr/>
      </p:nvGrpSpPr>
      <p:grpSpPr>
        <a:xfrm>
          <a:off x="0" y="0"/>
          <a:ext cx="0" cy="0"/>
          <a:chOff x="0" y="0"/>
          <a:chExt cx="0" cy="0"/>
        </a:xfrm>
      </p:grpSpPr>
      <p:sp>
        <p:nvSpPr>
          <p:cNvPr id="2" name="Title 1"/>
          <p:cNvSpPr>
            <a:spLocks noGrp="1"/>
          </p:cNvSpPr>
          <p:nvPr>
            <p:ph type="title"/>
          </p:nvPr>
        </p:nvSpPr>
        <p:spPr>
          <a:xfrm>
            <a:off x="388044" y="383522"/>
            <a:ext cx="5393632" cy="493818"/>
          </a:xfrm>
          <a:prstGeom prst="rect">
            <a:avLst/>
          </a:prstGeom>
        </p:spPr>
        <p:txBody>
          <a:bodyPr/>
          <a:lstStyle/>
          <a:p>
            <a:r>
              <a:rPr lang="en-GB"/>
              <a:t>Click to edit Master title style</a:t>
            </a:r>
          </a:p>
        </p:txBody>
      </p:sp>
      <p:sp>
        <p:nvSpPr>
          <p:cNvPr id="3" name="Content Placeholder 2"/>
          <p:cNvSpPr>
            <a:spLocks noGrp="1"/>
          </p:cNvSpPr>
          <p:nvPr>
            <p:ph idx="1"/>
          </p:nvPr>
        </p:nvSpPr>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1102287688"/>
      </p:ext>
    </p:extLst>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Large Chart Slide">
    <p:spTree>
      <p:nvGrpSpPr>
        <p:cNvPr id="1" name=""/>
        <p:cNvGrpSpPr/>
        <p:nvPr/>
      </p:nvGrpSpPr>
      <p:grpSpPr>
        <a:xfrm>
          <a:off x="0" y="0"/>
          <a:ext cx="0" cy="0"/>
          <a:chOff x="0" y="0"/>
          <a:chExt cx="0" cy="0"/>
        </a:xfrm>
      </p:grpSpPr>
      <p:sp>
        <p:nvSpPr>
          <p:cNvPr id="9" name="Chart Placeholder 5"/>
          <p:cNvSpPr>
            <a:spLocks noGrp="1"/>
          </p:cNvSpPr>
          <p:nvPr>
            <p:ph type="chart" sz="quarter" idx="13"/>
          </p:nvPr>
        </p:nvSpPr>
        <p:spPr>
          <a:xfrm>
            <a:off x="377235" y="1251100"/>
            <a:ext cx="8393704" cy="3087538"/>
          </a:xfrm>
        </p:spPr>
        <p:txBody>
          <a:bodyPr/>
          <a:lstStyle/>
          <a:p>
            <a:r>
              <a:rPr lang="en-GB"/>
              <a:t>Click icon to add chart</a:t>
            </a:r>
          </a:p>
        </p:txBody>
      </p:sp>
      <p:sp>
        <p:nvSpPr>
          <p:cNvPr id="3" name="Title 3">
            <a:extLst>
              <a:ext uri="{FF2B5EF4-FFF2-40B4-BE49-F238E27FC236}">
                <a16:creationId xmlns:a16="http://schemas.microsoft.com/office/drawing/2014/main" id="{5BBCF50C-CD5C-138C-CE8D-15D0CCA6FF6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1949726820"/>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able Slide">
    <p:spTree>
      <p:nvGrpSpPr>
        <p:cNvPr id="1" name=""/>
        <p:cNvGrpSpPr/>
        <p:nvPr/>
      </p:nvGrpSpPr>
      <p:grpSpPr>
        <a:xfrm>
          <a:off x="0" y="0"/>
          <a:ext cx="0" cy="0"/>
          <a:chOff x="0" y="0"/>
          <a:chExt cx="0" cy="0"/>
        </a:xfrm>
      </p:grpSpPr>
      <p:sp>
        <p:nvSpPr>
          <p:cNvPr id="7" name="Table Placeholder 3"/>
          <p:cNvSpPr>
            <a:spLocks noGrp="1"/>
          </p:cNvSpPr>
          <p:nvPr>
            <p:ph type="tbl" sz="quarter" idx="14"/>
          </p:nvPr>
        </p:nvSpPr>
        <p:spPr>
          <a:xfrm>
            <a:off x="377235" y="1251857"/>
            <a:ext cx="8393704" cy="3174146"/>
          </a:xfrm>
        </p:spPr>
        <p:txBody>
          <a:bodyPr/>
          <a:lstStyle/>
          <a:p>
            <a:r>
              <a:rPr lang="en-GB"/>
              <a:t>Click icon to add table</a:t>
            </a:r>
          </a:p>
        </p:txBody>
      </p:sp>
      <p:sp>
        <p:nvSpPr>
          <p:cNvPr id="4" name="Title 3">
            <a:extLst>
              <a:ext uri="{FF2B5EF4-FFF2-40B4-BE49-F238E27FC236}">
                <a16:creationId xmlns:a16="http://schemas.microsoft.com/office/drawing/2014/main" id="{3D1E0791-A308-7C4D-944A-7C56B429A488}"/>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2390842694"/>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VS Intro Slid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GB"/>
              <a:t>Click to edit Master text styles</a:t>
            </a:r>
          </a:p>
          <a:p>
            <a:pPr lvl="1"/>
            <a:r>
              <a:rPr lang="en-GB"/>
              <a:t>Second level</a:t>
            </a:r>
          </a:p>
        </p:txBody>
      </p:sp>
      <p:sp>
        <p:nvSpPr>
          <p:cNvPr id="5" name="TextBox 4">
            <a:extLst>
              <a:ext uri="{FF2B5EF4-FFF2-40B4-BE49-F238E27FC236}">
                <a16:creationId xmlns:a16="http://schemas.microsoft.com/office/drawing/2014/main" id="{C0C392B6-D5AD-39BD-9DA9-50B7C0785837}"/>
              </a:ext>
            </a:extLst>
          </p:cNvPr>
          <p:cNvSpPr txBox="1"/>
          <p:nvPr/>
        </p:nvSpPr>
        <p:spPr>
          <a:xfrm>
            <a:off x="6934954" y="2390115"/>
            <a:ext cx="184731" cy="369332"/>
          </a:xfrm>
          <a:prstGeom prst="rect">
            <a:avLst/>
          </a:prstGeom>
          <a:noFill/>
        </p:spPr>
        <p:txBody>
          <a:bodyPr wrap="none" rtlCol="0">
            <a:spAutoFit/>
          </a:bodyPr>
          <a:lstStyle/>
          <a:p>
            <a:endParaRPr lang="en-US"/>
          </a:p>
        </p:txBody>
      </p:sp>
      <p:sp>
        <p:nvSpPr>
          <p:cNvPr id="6" name="Title Placeholder 1">
            <a:extLst>
              <a:ext uri="{FF2B5EF4-FFF2-40B4-BE49-F238E27FC236}">
                <a16:creationId xmlns:a16="http://schemas.microsoft.com/office/drawing/2014/main" id="{E4C5BA97-EA64-82B5-7F1E-9197A168A08D}"/>
              </a:ext>
            </a:extLst>
          </p:cNvPr>
          <p:cNvSpPr>
            <a:spLocks noGrp="1"/>
          </p:cNvSpPr>
          <p:nvPr>
            <p:ph type="title"/>
          </p:nvPr>
        </p:nvSpPr>
        <p:spPr>
          <a:xfrm>
            <a:off x="388044" y="441980"/>
            <a:ext cx="5396602" cy="1246495"/>
          </a:xfrm>
          <a:prstGeom prst="rect">
            <a:avLst/>
          </a:prstGeom>
        </p:spPr>
        <p:txBody>
          <a:bodyPr vert="horz" wrap="square" lIns="0" tIns="0" rIns="0" bIns="0" rtlCol="0" anchor="t">
            <a:noAutofit/>
          </a:bodyPr>
          <a:lstStyle/>
          <a:p>
            <a:r>
              <a:rPr lang="en-GB"/>
              <a:t>Click to edit Master title style</a:t>
            </a:r>
          </a:p>
        </p:txBody>
      </p:sp>
    </p:spTree>
    <p:extLst>
      <p:ext uri="{BB962C8B-B14F-4D97-AF65-F5344CB8AC3E}">
        <p14:creationId xmlns:p14="http://schemas.microsoft.com/office/powerpoint/2010/main" val="4045536747"/>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body" type="tx" preserve="1">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GB"/>
              <a:t>Click to edit Master title style</a:t>
            </a:r>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GB"/>
              <a:t>Click to edit Master text styles</a:t>
            </a: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97562397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r>
              <a:rPr lang="en-GB"/>
              <a:t>Click to edit Master title style</a:t>
            </a:r>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r>
              <a:rPr lang="en-GB"/>
              <a:t>Click to edit Master subtitle style</a:t>
            </a:r>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7198670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VS Thank You 1">
    <p:bg>
      <p:bgPr>
        <a:solidFill>
          <a:srgbClr val="F49800"/>
        </a:solidFill>
        <a:effectLst/>
      </p:bgPr>
    </p:bg>
    <p:spTree>
      <p:nvGrpSpPr>
        <p:cNvPr id="1" name=""/>
        <p:cNvGrpSpPr/>
        <p:nvPr/>
      </p:nvGrpSpPr>
      <p:grpSpPr>
        <a:xfrm>
          <a:off x="0" y="0"/>
          <a:ext cx="0" cy="0"/>
          <a:chOff x="0" y="0"/>
          <a:chExt cx="0" cy="0"/>
        </a:xfrm>
      </p:grpSpPr>
      <p:sp>
        <p:nvSpPr>
          <p:cNvPr id="3" name="Title Placeholder 7">
            <a:extLst>
              <a:ext uri="{FF2B5EF4-FFF2-40B4-BE49-F238E27FC236}">
                <a16:creationId xmlns:a16="http://schemas.microsoft.com/office/drawing/2014/main" id="{09FBF025-2B1A-E30C-A846-4D9690925383}"/>
              </a:ext>
            </a:extLst>
          </p:cNvPr>
          <p:cNvSpPr>
            <a:spLocks noGrp="1"/>
          </p:cNvSpPr>
          <p:nvPr>
            <p:ph type="title"/>
          </p:nvPr>
        </p:nvSpPr>
        <p:spPr>
          <a:xfrm>
            <a:off x="388042" y="491893"/>
            <a:ext cx="4672220" cy="993775"/>
          </a:xfrm>
          <a:prstGeom prst="rect">
            <a:avLst/>
          </a:prstGeom>
        </p:spPr>
        <p:txBody>
          <a:bodyPr vert="horz" lIns="91440" tIns="45720" rIns="91440" bIns="45720" rtlCol="0" anchor="ctr">
            <a:normAutofit/>
          </a:bodyPr>
          <a:lstStyle/>
          <a:p>
            <a:r>
              <a:rPr lang="en-GB"/>
              <a:t>Click to edit Master title style</a:t>
            </a:r>
            <a:endParaRPr lang="en-US" dirty="0"/>
          </a:p>
        </p:txBody>
      </p:sp>
    </p:spTree>
    <p:extLst>
      <p:ext uri="{BB962C8B-B14F-4D97-AF65-F5344CB8AC3E}">
        <p14:creationId xmlns:p14="http://schemas.microsoft.com/office/powerpoint/2010/main" val="193356958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VS Thank You 4">
    <p:bg>
      <p:bgPr>
        <a:solidFill>
          <a:srgbClr val="72C4BF"/>
        </a:solidFill>
        <a:effectLst/>
      </p:bgPr>
    </p:bg>
    <p:spTree>
      <p:nvGrpSpPr>
        <p:cNvPr id="1" name=""/>
        <p:cNvGrpSpPr/>
        <p:nvPr/>
      </p:nvGrpSpPr>
      <p:grpSpPr>
        <a:xfrm>
          <a:off x="0" y="0"/>
          <a:ext cx="0" cy="0"/>
          <a:chOff x="0" y="0"/>
          <a:chExt cx="0" cy="0"/>
        </a:xfrm>
      </p:grpSpPr>
      <p:sp>
        <p:nvSpPr>
          <p:cNvPr id="2" name="Title Placeholder 7">
            <a:extLst>
              <a:ext uri="{FF2B5EF4-FFF2-40B4-BE49-F238E27FC236}">
                <a16:creationId xmlns:a16="http://schemas.microsoft.com/office/drawing/2014/main" id="{001EE063-DE4A-B7BF-F1A8-21C7B015F6E2}"/>
              </a:ext>
            </a:extLst>
          </p:cNvPr>
          <p:cNvSpPr>
            <a:spLocks noGrp="1"/>
          </p:cNvSpPr>
          <p:nvPr>
            <p:ph type="title"/>
          </p:nvPr>
        </p:nvSpPr>
        <p:spPr>
          <a:xfrm>
            <a:off x="388042" y="491893"/>
            <a:ext cx="4672220" cy="993775"/>
          </a:xfrm>
          <a:prstGeom prst="rect">
            <a:avLst/>
          </a:prstGeom>
        </p:spPr>
        <p:txBody>
          <a:bodyPr vert="horz" lIns="91440" tIns="45720" rIns="91440" bIns="45720" rtlCol="0" anchor="ctr">
            <a:normAutofit/>
          </a:bodyPr>
          <a:lstStyle/>
          <a:p>
            <a:r>
              <a:rPr lang="en-GB"/>
              <a:t>Click to edit Master title style</a:t>
            </a:r>
            <a:endParaRPr lang="en-US"/>
          </a:p>
        </p:txBody>
      </p:sp>
    </p:spTree>
    <p:extLst>
      <p:ext uri="{BB962C8B-B14F-4D97-AF65-F5344CB8AC3E}">
        <p14:creationId xmlns:p14="http://schemas.microsoft.com/office/powerpoint/2010/main" val="10628079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VS Thank You 5">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Placeholder 7">
            <a:extLst>
              <a:ext uri="{FF2B5EF4-FFF2-40B4-BE49-F238E27FC236}">
                <a16:creationId xmlns:a16="http://schemas.microsoft.com/office/drawing/2014/main" id="{09FBF025-2B1A-E30C-A846-4D9690925383}"/>
              </a:ext>
            </a:extLst>
          </p:cNvPr>
          <p:cNvSpPr>
            <a:spLocks noGrp="1"/>
          </p:cNvSpPr>
          <p:nvPr>
            <p:ph type="title"/>
          </p:nvPr>
        </p:nvSpPr>
        <p:spPr>
          <a:xfrm>
            <a:off x="0" y="491893"/>
            <a:ext cx="9144000" cy="3601136"/>
          </a:xfrm>
          <a:prstGeom prst="rect">
            <a:avLst/>
          </a:prstGeom>
        </p:spPr>
        <p:txBody>
          <a:bodyPr vert="horz" lIns="91440" tIns="45720" rIns="91440" bIns="45720" rtlCol="0" anchor="ctr">
            <a:normAutofit/>
          </a:bodyPr>
          <a:lstStyle/>
          <a:p>
            <a:r>
              <a:rPr lang="en-GB"/>
              <a:t>Click to edit Master title style</a:t>
            </a:r>
            <a:endParaRPr lang="en-US" dirty="0"/>
          </a:p>
        </p:txBody>
      </p:sp>
    </p:spTree>
    <p:extLst>
      <p:ext uri="{BB962C8B-B14F-4D97-AF65-F5344CB8AC3E}">
        <p14:creationId xmlns:p14="http://schemas.microsoft.com/office/powerpoint/2010/main" val="3051013192"/>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 text box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Content Placeholder 2"/>
          <p:cNvSpPr>
            <a:spLocks noGrp="1"/>
          </p:cNvSpPr>
          <p:nvPr>
            <p:ph idx="12"/>
          </p:nvPr>
        </p:nvSpPr>
        <p:spPr>
          <a:xfrm>
            <a:off x="4034642"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331914629"/>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Photo Slide 1">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2" name="Picture 1" descr="A person feeding pigs in a pen&#10;&#10;AI-generated content may be incorrect.">
            <a:extLst>
              <a:ext uri="{FF2B5EF4-FFF2-40B4-BE49-F238E27FC236}">
                <a16:creationId xmlns:a16="http://schemas.microsoft.com/office/drawing/2014/main" id="{98AD3E13-CA38-6253-3586-F1B2178120EC}"/>
              </a:ext>
            </a:extLst>
          </p:cNvPr>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flipH="1">
            <a:off x="4023359" y="1256734"/>
            <a:ext cx="4386347" cy="2467321"/>
          </a:xfrm>
          <a:prstGeom prst="rect">
            <a:avLst/>
          </a:prstGeom>
        </p:spPr>
      </p:pic>
    </p:spTree>
    <p:extLst>
      <p:ext uri="{BB962C8B-B14F-4D97-AF65-F5344CB8AC3E}">
        <p14:creationId xmlns:p14="http://schemas.microsoft.com/office/powerpoint/2010/main" val="751933540"/>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Photo Slide 2">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5" name="Picture 4" descr="A group of goats with carrots in their mouth&#10;&#10;AI-generated content may be incorrect.">
            <a:extLst>
              <a:ext uri="{FF2B5EF4-FFF2-40B4-BE49-F238E27FC236}">
                <a16:creationId xmlns:a16="http://schemas.microsoft.com/office/drawing/2014/main" id="{B3F515FB-3B15-0184-A737-62ACC233CF8C}"/>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290377" y="1256734"/>
            <a:ext cx="4002724" cy="2664312"/>
          </a:xfrm>
          <a:prstGeom prst="rect">
            <a:avLst/>
          </a:prstGeom>
        </p:spPr>
      </p:pic>
    </p:spTree>
    <p:extLst>
      <p:ext uri="{BB962C8B-B14F-4D97-AF65-F5344CB8AC3E}">
        <p14:creationId xmlns:p14="http://schemas.microsoft.com/office/powerpoint/2010/main" val="1664968891"/>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Photo Slide 3">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2" name="Picture 1" descr="A cow sticking its tongue out&#10;&#10;AI-generated content may be incorrect.">
            <a:extLst>
              <a:ext uri="{FF2B5EF4-FFF2-40B4-BE49-F238E27FC236}">
                <a16:creationId xmlns:a16="http://schemas.microsoft.com/office/drawing/2014/main" id="{C16153C2-6BF9-CC1B-4D0F-15D400D683EA}"/>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419600" y="1256734"/>
            <a:ext cx="4129615" cy="2751698"/>
          </a:xfrm>
          <a:prstGeom prst="rect">
            <a:avLst/>
          </a:prstGeom>
        </p:spPr>
      </p:pic>
    </p:spTree>
    <p:extLst>
      <p:ext uri="{BB962C8B-B14F-4D97-AF65-F5344CB8AC3E}">
        <p14:creationId xmlns:p14="http://schemas.microsoft.com/office/powerpoint/2010/main" val="1620782932"/>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_2 text box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5" name="Picture 4" descr="A donkey leaning on a fence&#10;&#10;AI-generated content may be incorrect.">
            <a:extLst>
              <a:ext uri="{FF2B5EF4-FFF2-40B4-BE49-F238E27FC236}">
                <a16:creationId xmlns:a16="http://schemas.microsoft.com/office/drawing/2014/main" id="{950FCA91-91EA-3922-BEED-301D6EB13E4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377946" y="1256734"/>
            <a:ext cx="1967129" cy="2953512"/>
          </a:xfrm>
          <a:prstGeom prst="rect">
            <a:avLst/>
          </a:prstGeom>
        </p:spPr>
      </p:pic>
    </p:spTree>
    <p:extLst>
      <p:ext uri="{BB962C8B-B14F-4D97-AF65-F5344CB8AC3E}">
        <p14:creationId xmlns:p14="http://schemas.microsoft.com/office/powerpoint/2010/main" val="2885770311"/>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 Column tex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7047716" cy="3062391"/>
          </a:xfrm>
        </p:spPr>
        <p:txBody>
          <a:bodyPr numCol="2" spcCol="288000"/>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699663D1-D04C-A14C-FA41-81AB72EDB033}"/>
              </a:ext>
            </a:extLst>
          </p:cNvPr>
          <p:cNvSpPr>
            <a:spLocks noGrp="1"/>
          </p:cNvSpPr>
          <p:nvPr>
            <p:ph type="title"/>
          </p:nvPr>
        </p:nvSpPr>
        <p:spPr>
          <a:xfrm>
            <a:off x="388042" y="47315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3195445280"/>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image" Target="../media/image8.emf"/><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image" Target="../media/image7.png"/><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image" Target="../media/image8.emf"/><Relationship Id="rId5" Type="http://schemas.openxmlformats.org/officeDocument/2006/relationships/image" Target="../media/image9.pn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EAE3063-2DC7-1E04-1665-FD54E7434977}"/>
              </a:ext>
            </a:extLst>
          </p:cNvPr>
          <p:cNvSpPr/>
          <p:nvPr/>
        </p:nvSpPr>
        <p:spPr>
          <a:xfrm>
            <a:off x="-9828" y="4701520"/>
            <a:ext cx="9153827" cy="441980"/>
          </a:xfrm>
          <a:prstGeom prst="rect">
            <a:avLst/>
          </a:prstGeom>
          <a:solidFill>
            <a:srgbClr val="B5DD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 name="Text Placeholder 2"/>
          <p:cNvSpPr>
            <a:spLocks noGrp="1"/>
          </p:cNvSpPr>
          <p:nvPr>
            <p:ph type="body" idx="1"/>
          </p:nvPr>
        </p:nvSpPr>
        <p:spPr>
          <a:xfrm>
            <a:off x="404282" y="1322619"/>
            <a:ext cx="5232745" cy="3062391"/>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Rectangle 8"/>
          <p:cNvSpPr/>
          <p:nvPr/>
        </p:nvSpPr>
        <p:spPr>
          <a:xfrm>
            <a:off x="388041" y="4884298"/>
            <a:ext cx="7129459" cy="184666"/>
          </a:xfrm>
          <a:prstGeom prst="rect">
            <a:avLst/>
          </a:prstGeom>
        </p:spPr>
        <p:txBody>
          <a:bodyPr wrap="square" lIns="0" tIns="0" rIns="0" bIns="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0" i="0" u="none" strike="noStrike" kern="1200" baseline="0" dirty="0">
                <a:solidFill>
                  <a:srgbClr val="028375"/>
                </a:solidFill>
                <a:latin typeface="Trebuchet MS" panose="020B0703020202090204" pitchFamily="34" charset="0"/>
                <a:ea typeface="+mn-ea"/>
                <a:cs typeface="Calibri"/>
              </a:rPr>
              <a:t>©</a:t>
            </a:r>
            <a:r>
              <a:rPr lang="en-GB" sz="600" b="0" i="0" u="none" strike="noStrike" kern="1200" baseline="0" dirty="0" err="1">
                <a:solidFill>
                  <a:srgbClr val="028375"/>
                </a:solidFill>
                <a:latin typeface="Trebuchet MS" panose="020B0703020202090204" pitchFamily="34" charset="0"/>
                <a:ea typeface="+mn-ea"/>
                <a:cs typeface="Calibri"/>
              </a:rPr>
              <a:t>TheVeganSociety</a:t>
            </a:r>
            <a:r>
              <a:rPr lang="en-GB" sz="600" b="0" i="0" u="none" strike="noStrike" kern="1200" baseline="0" dirty="0">
                <a:solidFill>
                  <a:srgbClr val="028375"/>
                </a:solidFill>
                <a:latin typeface="Trebuchet MS" panose="020B0703020202090204" pitchFamily="34" charset="0"/>
                <a:ea typeface="+mn-ea"/>
                <a:cs typeface="Calibri"/>
              </a:rPr>
              <a:t>. </a:t>
            </a:r>
            <a:r>
              <a:rPr lang="en-GB" sz="400" i="1" kern="1200" dirty="0">
                <a:solidFill>
                  <a:srgbClr val="008375"/>
                </a:solidFill>
                <a:effectLst/>
                <a:latin typeface="+mn-lt"/>
                <a:ea typeface="+mn-ea"/>
                <a:cs typeface="+mn-cs"/>
              </a:rPr>
              <a:t>Registered Charity No. 279228 (England and Wales) and SC049495 (Scotland).</a:t>
            </a:r>
            <a:endParaRPr lang="en-GB" sz="400" kern="1200" dirty="0">
              <a:solidFill>
                <a:srgbClr val="008375"/>
              </a:solidFill>
              <a:effectLst/>
              <a:latin typeface="+mn-lt"/>
              <a:ea typeface="+mn-ea"/>
              <a:cs typeface="+mn-cs"/>
            </a:endParaRPr>
          </a:p>
          <a:p>
            <a:pPr rtl="0"/>
            <a:endParaRPr lang="en-GB" sz="600" b="0" i="0" u="none" strike="noStrike" kern="1200" baseline="0" dirty="0">
              <a:solidFill>
                <a:srgbClr val="028375"/>
              </a:solidFill>
              <a:latin typeface="Trebuchet MS" panose="020B0703020202090204" pitchFamily="34" charset="0"/>
              <a:ea typeface="+mn-ea"/>
              <a:cs typeface="Calibri"/>
            </a:endParaRPr>
          </a:p>
        </p:txBody>
      </p:sp>
      <p:pic>
        <p:nvPicPr>
          <p:cNvPr id="14" name="Picture 13">
            <a:extLst>
              <a:ext uri="{FF2B5EF4-FFF2-40B4-BE49-F238E27FC236}">
                <a16:creationId xmlns:a16="http://schemas.microsoft.com/office/drawing/2014/main" id="{A4D2D8B6-A917-2C75-FE35-6938C3624BB5}"/>
              </a:ext>
            </a:extLst>
          </p:cNvPr>
          <p:cNvPicPr>
            <a:picLocks noChangeAspect="1"/>
          </p:cNvPicPr>
          <p:nvPr/>
        </p:nvPicPr>
        <p:blipFill>
          <a:blip r:embed="rId20"/>
          <a:stretch>
            <a:fillRect/>
          </a:stretch>
        </p:blipFill>
        <p:spPr>
          <a:xfrm>
            <a:off x="7983711" y="4759099"/>
            <a:ext cx="1030817" cy="353593"/>
          </a:xfrm>
          <a:prstGeom prst="rect">
            <a:avLst/>
          </a:prstGeom>
        </p:spPr>
      </p:pic>
      <p:sp>
        <p:nvSpPr>
          <p:cNvPr id="17" name="Title Placeholder 1">
            <a:extLst>
              <a:ext uri="{FF2B5EF4-FFF2-40B4-BE49-F238E27FC236}">
                <a16:creationId xmlns:a16="http://schemas.microsoft.com/office/drawing/2014/main" id="{7EEEDF8B-C08B-55FC-3031-77ADEDDEC5F3}"/>
              </a:ext>
            </a:extLst>
          </p:cNvPr>
          <p:cNvSpPr>
            <a:spLocks noGrp="1"/>
          </p:cNvSpPr>
          <p:nvPr>
            <p:ph type="title"/>
          </p:nvPr>
        </p:nvSpPr>
        <p:spPr>
          <a:xfrm>
            <a:off x="388044" y="441980"/>
            <a:ext cx="5396602" cy="880639"/>
          </a:xfrm>
          <a:prstGeom prst="rect">
            <a:avLst/>
          </a:prstGeom>
        </p:spPr>
        <p:txBody>
          <a:bodyPr vert="horz" wrap="square" lIns="0" tIns="0" rIns="0" bIns="0" rtlCol="0" anchor="t">
            <a:noAutofit/>
          </a:bodyPr>
          <a:lstStyle/>
          <a:p>
            <a:r>
              <a:rPr lang="en-GB"/>
              <a:t>Click to edit Master title style</a:t>
            </a:r>
          </a:p>
        </p:txBody>
      </p:sp>
    </p:spTree>
    <p:extLst>
      <p:ext uri="{BB962C8B-B14F-4D97-AF65-F5344CB8AC3E}">
        <p14:creationId xmlns:p14="http://schemas.microsoft.com/office/powerpoint/2010/main" val="38725735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sldNum="0" hdr="0" ftr="0" dt="0"/>
  <p:txStyles>
    <p:titleStyle>
      <a:lvl1pPr algn="l" defTabSz="457200" rtl="0" eaLnBrk="1" latinLnBrk="0" hangingPunct="1">
        <a:lnSpc>
          <a:spcPts val="3400"/>
        </a:lnSpc>
        <a:spcBef>
          <a:spcPct val="0"/>
        </a:spcBef>
        <a:buNone/>
        <a:defRPr sz="3200" kern="1200" spc="-50">
          <a:solidFill>
            <a:srgbClr val="028375"/>
          </a:solidFill>
          <a:latin typeface="Trebuchet MS" panose="020B0703020202090204" pitchFamily="34" charset="0"/>
          <a:ea typeface="+mj-ea"/>
          <a:cs typeface="+mj-cs"/>
        </a:defRPr>
      </a:lvl1pPr>
    </p:titleStyle>
    <p:bodyStyle>
      <a:lvl1pPr marL="0" indent="0" algn="l" defTabSz="457200" rtl="0" eaLnBrk="1" latinLnBrk="0" hangingPunct="1">
        <a:lnSpc>
          <a:spcPts val="1800"/>
        </a:lnSpc>
        <a:spcBef>
          <a:spcPts val="600"/>
        </a:spcBef>
        <a:spcAft>
          <a:spcPts val="600"/>
        </a:spcAft>
        <a:buFont typeface="Arial"/>
        <a:buNone/>
        <a:defRPr sz="1600" kern="1200" spc="-20">
          <a:solidFill>
            <a:srgbClr val="028375"/>
          </a:solidFill>
          <a:latin typeface="Trebuchet MS" panose="020B0703020202090204" pitchFamily="34" charset="0"/>
          <a:ea typeface="+mn-ea"/>
          <a:cs typeface="Calibri"/>
        </a:defRPr>
      </a:lvl1pPr>
      <a:lvl2pPr marL="0" indent="0" algn="l" defTabSz="457200" rtl="0" eaLnBrk="1" latinLnBrk="0" hangingPunct="1">
        <a:lnSpc>
          <a:spcPts val="1600"/>
        </a:lnSpc>
        <a:spcBef>
          <a:spcPts val="0"/>
        </a:spcBef>
        <a:spcAft>
          <a:spcPts val="600"/>
        </a:spcAft>
        <a:buFont typeface="Arial"/>
        <a:buNone/>
        <a:defRPr sz="1400" kern="1200" spc="-20">
          <a:solidFill>
            <a:srgbClr val="028375"/>
          </a:solidFill>
          <a:latin typeface="Trebuchet MS" panose="020B0703020202090204" pitchFamily="34" charset="0"/>
          <a:ea typeface="+mn-ea"/>
          <a:cs typeface="+mn-cs"/>
        </a:defRPr>
      </a:lvl2pPr>
      <a:lvl3pPr marL="233363" indent="-233363" algn="l" defTabSz="457200" rtl="0" eaLnBrk="1" latinLnBrk="0" hangingPunct="1">
        <a:lnSpc>
          <a:spcPts val="1600"/>
        </a:lnSpc>
        <a:spcBef>
          <a:spcPts val="0"/>
        </a:spcBef>
        <a:spcAft>
          <a:spcPts val="600"/>
        </a:spcAft>
        <a:buFont typeface="Lucida Grande"/>
        <a:buChar char="–"/>
        <a:tabLst/>
        <a:defRPr sz="1400" kern="1200" spc="-20">
          <a:solidFill>
            <a:srgbClr val="028375"/>
          </a:solidFill>
          <a:latin typeface="Trebuchet MS" panose="020B0703020202090204" pitchFamily="34" charset="0"/>
          <a:ea typeface="+mn-ea"/>
          <a:cs typeface="+mn-cs"/>
        </a:defRPr>
      </a:lvl3pPr>
      <a:lvl4pPr marL="473075" indent="-228600" algn="l" defTabSz="541338" rtl="0" eaLnBrk="1" latinLnBrk="0" hangingPunct="1">
        <a:lnSpc>
          <a:spcPts val="1600"/>
        </a:lnSpc>
        <a:spcBef>
          <a:spcPts val="0"/>
        </a:spcBef>
        <a:spcAft>
          <a:spcPts val="600"/>
        </a:spcAft>
        <a:buFont typeface="Lucida Grande"/>
        <a:buChar char="–"/>
        <a:tabLst/>
        <a:defRPr sz="1400" kern="1200" spc="-20">
          <a:solidFill>
            <a:srgbClr val="028375"/>
          </a:solidFill>
          <a:latin typeface="Trebuchet MS" panose="020B0703020202090204" pitchFamily="34" charset="0"/>
          <a:ea typeface="+mn-ea"/>
          <a:cs typeface="+mn-cs"/>
        </a:defRPr>
      </a:lvl4pPr>
      <a:lvl5pPr marL="692150" indent="-230188" algn="l" defTabSz="457200" rtl="0" eaLnBrk="1" latinLnBrk="0" hangingPunct="1">
        <a:lnSpc>
          <a:spcPts val="1600"/>
        </a:lnSpc>
        <a:spcBef>
          <a:spcPts val="0"/>
        </a:spcBef>
        <a:spcAft>
          <a:spcPts val="600"/>
        </a:spcAft>
        <a:buFont typeface="Lucida Grande"/>
        <a:buChar char="–"/>
        <a:defRPr sz="1400" kern="1200" spc="-20">
          <a:solidFill>
            <a:srgbClr val="028375"/>
          </a:solidFill>
          <a:latin typeface="Trebuchet MS" panose="020B070302020209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EAE3063-2DC7-1E04-1665-FD54E7434977}"/>
              </a:ext>
            </a:extLst>
          </p:cNvPr>
          <p:cNvSpPr/>
          <p:nvPr/>
        </p:nvSpPr>
        <p:spPr>
          <a:xfrm>
            <a:off x="-9828" y="4701520"/>
            <a:ext cx="9153827" cy="441980"/>
          </a:xfrm>
          <a:prstGeom prst="rect">
            <a:avLst/>
          </a:prstGeom>
          <a:solidFill>
            <a:srgbClr val="00837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 name="Text Placeholder 2"/>
          <p:cNvSpPr>
            <a:spLocks noGrp="1"/>
          </p:cNvSpPr>
          <p:nvPr>
            <p:ph type="body" idx="1"/>
          </p:nvPr>
        </p:nvSpPr>
        <p:spPr>
          <a:xfrm>
            <a:off x="404282" y="1322619"/>
            <a:ext cx="5232745" cy="3062391"/>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Rectangle 8"/>
          <p:cNvSpPr/>
          <p:nvPr/>
        </p:nvSpPr>
        <p:spPr>
          <a:xfrm>
            <a:off x="388041" y="4884298"/>
            <a:ext cx="7129459" cy="184666"/>
          </a:xfrm>
          <a:prstGeom prst="rect">
            <a:avLst/>
          </a:prstGeom>
        </p:spPr>
        <p:txBody>
          <a:bodyPr wrap="square" lIns="0" tIns="0" rIns="0" bIns="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0" i="0" u="none" strike="noStrike" kern="1200" baseline="0" dirty="0">
                <a:solidFill>
                  <a:schemeClr val="bg1"/>
                </a:solidFill>
                <a:latin typeface="Trebuchet MS" panose="020B0703020202090204" pitchFamily="34" charset="0"/>
                <a:ea typeface="+mn-ea"/>
                <a:cs typeface="Calibri"/>
              </a:rPr>
              <a:t>©</a:t>
            </a:r>
            <a:r>
              <a:rPr lang="en-GB" sz="600" b="0" i="0" u="none" strike="noStrike" kern="1200" baseline="0" dirty="0" err="1">
                <a:solidFill>
                  <a:schemeClr val="bg1"/>
                </a:solidFill>
                <a:latin typeface="Trebuchet MS" panose="020B0703020202090204" pitchFamily="34" charset="0"/>
                <a:ea typeface="+mn-ea"/>
                <a:cs typeface="Calibri"/>
              </a:rPr>
              <a:t>TheVeganSociety</a:t>
            </a:r>
            <a:r>
              <a:rPr lang="en-GB" sz="600" b="0" i="0" u="none" strike="noStrike" kern="1200" baseline="0" dirty="0">
                <a:solidFill>
                  <a:schemeClr val="bg1"/>
                </a:solidFill>
                <a:latin typeface="Trebuchet MS" panose="020B0703020202090204" pitchFamily="34" charset="0"/>
                <a:ea typeface="+mn-ea"/>
                <a:cs typeface="Calibri"/>
              </a:rPr>
              <a:t>. </a:t>
            </a:r>
            <a:r>
              <a:rPr lang="en-GB" sz="400" i="1" kern="1200" dirty="0">
                <a:solidFill>
                  <a:schemeClr val="bg1"/>
                </a:solidFill>
                <a:effectLst/>
                <a:latin typeface="+mn-lt"/>
                <a:ea typeface="+mn-ea"/>
                <a:cs typeface="+mn-cs"/>
              </a:rPr>
              <a:t>Registered Charity No. 279228 (England and Wales) and SC049495 (Scotland).</a:t>
            </a:r>
            <a:endParaRPr lang="en-GB" sz="400" kern="1200" dirty="0">
              <a:solidFill>
                <a:schemeClr val="bg1"/>
              </a:solidFill>
              <a:effectLst/>
              <a:latin typeface="+mn-lt"/>
              <a:ea typeface="+mn-ea"/>
              <a:cs typeface="+mn-cs"/>
            </a:endParaRPr>
          </a:p>
          <a:p>
            <a:pPr rtl="0"/>
            <a:endParaRPr lang="en-GB" sz="600" b="0" i="0" u="none" strike="noStrike" kern="1200" baseline="0" dirty="0">
              <a:solidFill>
                <a:srgbClr val="028375"/>
              </a:solidFill>
              <a:latin typeface="Trebuchet MS" panose="020B0703020202090204" pitchFamily="34" charset="0"/>
              <a:ea typeface="+mn-ea"/>
              <a:cs typeface="Calibri"/>
            </a:endParaRPr>
          </a:p>
        </p:txBody>
      </p:sp>
      <p:sp>
        <p:nvSpPr>
          <p:cNvPr id="17" name="Title Placeholder 1">
            <a:extLst>
              <a:ext uri="{FF2B5EF4-FFF2-40B4-BE49-F238E27FC236}">
                <a16:creationId xmlns:a16="http://schemas.microsoft.com/office/drawing/2014/main" id="{7EEEDF8B-C08B-55FC-3031-77ADEDDEC5F3}"/>
              </a:ext>
            </a:extLst>
          </p:cNvPr>
          <p:cNvSpPr>
            <a:spLocks noGrp="1"/>
          </p:cNvSpPr>
          <p:nvPr>
            <p:ph type="title"/>
          </p:nvPr>
        </p:nvSpPr>
        <p:spPr>
          <a:xfrm>
            <a:off x="388044" y="441980"/>
            <a:ext cx="5396602" cy="880639"/>
          </a:xfrm>
          <a:prstGeom prst="rect">
            <a:avLst/>
          </a:prstGeom>
        </p:spPr>
        <p:txBody>
          <a:bodyPr vert="horz" wrap="square" lIns="0" tIns="0" rIns="0" bIns="0" rtlCol="0" anchor="t">
            <a:noAutofit/>
          </a:bodyPr>
          <a:lstStyle/>
          <a:p>
            <a:r>
              <a:rPr lang="en-GB"/>
              <a:t>Click to edit Master title style</a:t>
            </a:r>
          </a:p>
        </p:txBody>
      </p:sp>
      <p:pic>
        <p:nvPicPr>
          <p:cNvPr id="2" name="Picture 1">
            <a:extLst>
              <a:ext uri="{FF2B5EF4-FFF2-40B4-BE49-F238E27FC236}">
                <a16:creationId xmlns:a16="http://schemas.microsoft.com/office/drawing/2014/main" id="{3D3921C6-A887-00F0-3E42-75ED6F8B8DC7}"/>
              </a:ext>
            </a:extLst>
          </p:cNvPr>
          <p:cNvPicPr>
            <a:picLocks noChangeAspect="1"/>
          </p:cNvPicPr>
          <p:nvPr/>
        </p:nvPicPr>
        <p:blipFill>
          <a:blip r:embed="rId20"/>
          <a:stretch>
            <a:fillRect/>
          </a:stretch>
        </p:blipFill>
        <p:spPr>
          <a:xfrm>
            <a:off x="7983711" y="4759227"/>
            <a:ext cx="1032437" cy="353465"/>
          </a:xfrm>
          <a:prstGeom prst="rect">
            <a:avLst/>
          </a:prstGeom>
        </p:spPr>
      </p:pic>
    </p:spTree>
    <p:extLst>
      <p:ext uri="{BB962C8B-B14F-4D97-AF65-F5344CB8AC3E}">
        <p14:creationId xmlns:p14="http://schemas.microsoft.com/office/powerpoint/2010/main" val="2509338603"/>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hf sldNum="0" hdr="0" ftr="0" dt="0"/>
  <p:txStyles>
    <p:titleStyle>
      <a:lvl1pPr algn="l" defTabSz="457200" rtl="0" eaLnBrk="1" latinLnBrk="0" hangingPunct="1">
        <a:lnSpc>
          <a:spcPts val="3400"/>
        </a:lnSpc>
        <a:spcBef>
          <a:spcPct val="0"/>
        </a:spcBef>
        <a:buNone/>
        <a:defRPr sz="3200" kern="1200" spc="-50">
          <a:solidFill>
            <a:srgbClr val="028375"/>
          </a:solidFill>
          <a:latin typeface="Trebuchet MS" panose="020B0703020202090204" pitchFamily="34" charset="0"/>
          <a:ea typeface="+mj-ea"/>
          <a:cs typeface="+mj-cs"/>
        </a:defRPr>
      </a:lvl1pPr>
    </p:titleStyle>
    <p:bodyStyle>
      <a:lvl1pPr marL="0" indent="0" algn="l" defTabSz="457200" rtl="0" eaLnBrk="1" latinLnBrk="0" hangingPunct="1">
        <a:lnSpc>
          <a:spcPts val="1800"/>
        </a:lnSpc>
        <a:spcBef>
          <a:spcPts val="600"/>
        </a:spcBef>
        <a:spcAft>
          <a:spcPts val="600"/>
        </a:spcAft>
        <a:buFont typeface="Arial"/>
        <a:buNone/>
        <a:defRPr sz="1600" kern="1200" spc="-20">
          <a:solidFill>
            <a:srgbClr val="028375"/>
          </a:solidFill>
          <a:latin typeface="Trebuchet MS" panose="020B0703020202090204" pitchFamily="34" charset="0"/>
          <a:ea typeface="+mn-ea"/>
          <a:cs typeface="Calibri"/>
        </a:defRPr>
      </a:lvl1pPr>
      <a:lvl2pPr marL="0" indent="0" algn="l" defTabSz="457200" rtl="0" eaLnBrk="1" latinLnBrk="0" hangingPunct="1">
        <a:lnSpc>
          <a:spcPts val="1600"/>
        </a:lnSpc>
        <a:spcBef>
          <a:spcPts val="0"/>
        </a:spcBef>
        <a:spcAft>
          <a:spcPts val="600"/>
        </a:spcAft>
        <a:buFont typeface="Arial"/>
        <a:buNone/>
        <a:defRPr sz="1400" kern="1200" spc="-20">
          <a:solidFill>
            <a:srgbClr val="028375"/>
          </a:solidFill>
          <a:latin typeface="Trebuchet MS" panose="020B0703020202090204" pitchFamily="34" charset="0"/>
          <a:ea typeface="+mn-ea"/>
          <a:cs typeface="+mn-cs"/>
        </a:defRPr>
      </a:lvl2pPr>
      <a:lvl3pPr marL="233363" indent="-233363" algn="l" defTabSz="457200" rtl="0" eaLnBrk="1" latinLnBrk="0" hangingPunct="1">
        <a:lnSpc>
          <a:spcPts val="1600"/>
        </a:lnSpc>
        <a:spcBef>
          <a:spcPts val="0"/>
        </a:spcBef>
        <a:spcAft>
          <a:spcPts val="600"/>
        </a:spcAft>
        <a:buFont typeface="Lucida Grande"/>
        <a:buChar char="–"/>
        <a:tabLst/>
        <a:defRPr sz="1400" kern="1200" spc="-20">
          <a:solidFill>
            <a:srgbClr val="028375"/>
          </a:solidFill>
          <a:latin typeface="Trebuchet MS" panose="020B0703020202090204" pitchFamily="34" charset="0"/>
          <a:ea typeface="+mn-ea"/>
          <a:cs typeface="+mn-cs"/>
        </a:defRPr>
      </a:lvl3pPr>
      <a:lvl4pPr marL="473075" indent="-228600" algn="l" defTabSz="541338" rtl="0" eaLnBrk="1" latinLnBrk="0" hangingPunct="1">
        <a:lnSpc>
          <a:spcPts val="1600"/>
        </a:lnSpc>
        <a:spcBef>
          <a:spcPts val="0"/>
        </a:spcBef>
        <a:spcAft>
          <a:spcPts val="600"/>
        </a:spcAft>
        <a:buFont typeface="Lucida Grande"/>
        <a:buChar char="–"/>
        <a:tabLst/>
        <a:defRPr sz="1400" kern="1200" spc="-20">
          <a:solidFill>
            <a:srgbClr val="028375"/>
          </a:solidFill>
          <a:latin typeface="Trebuchet MS" panose="020B0703020202090204" pitchFamily="34" charset="0"/>
          <a:ea typeface="+mn-ea"/>
          <a:cs typeface="+mn-cs"/>
        </a:defRPr>
      </a:lvl4pPr>
      <a:lvl5pPr marL="692150" indent="-230188" algn="l" defTabSz="457200" rtl="0" eaLnBrk="1" latinLnBrk="0" hangingPunct="1">
        <a:lnSpc>
          <a:spcPts val="1600"/>
        </a:lnSpc>
        <a:spcBef>
          <a:spcPts val="0"/>
        </a:spcBef>
        <a:spcAft>
          <a:spcPts val="600"/>
        </a:spcAft>
        <a:buFont typeface="Lucida Grande"/>
        <a:buChar char="–"/>
        <a:defRPr sz="1400" kern="1200" spc="-20">
          <a:solidFill>
            <a:srgbClr val="028375"/>
          </a:solidFill>
          <a:latin typeface="Trebuchet MS" panose="020B070302020209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76E9CBC7-55BC-A5F6-7482-DD59FE70DABA}"/>
              </a:ext>
            </a:extLst>
          </p:cNvPr>
          <p:cNvSpPr/>
          <p:nvPr/>
        </p:nvSpPr>
        <p:spPr>
          <a:xfrm>
            <a:off x="257412" y="4901191"/>
            <a:ext cx="6393227" cy="92333"/>
          </a:xfrm>
          <a:prstGeom prst="rect">
            <a:avLst/>
          </a:prstGeom>
        </p:spPr>
        <p:txBody>
          <a:bodyPr wrap="square" lIns="0" tIns="0" rIns="0" bIns="0" anchor="ctr">
            <a:spAutoFit/>
          </a:bodyPr>
          <a:lstStyle/>
          <a:p>
            <a:pPr rtl="0"/>
            <a:r>
              <a:rPr lang="en-GB" sz="600" b="0" i="0" u="none" strike="noStrike" kern="1200" baseline="0" dirty="0">
                <a:solidFill>
                  <a:schemeClr val="tx1"/>
                </a:solidFill>
                <a:latin typeface="Trebuchet MS" panose="020B0703020202090204" pitchFamily="34" charset="0"/>
                <a:ea typeface="+mn-ea"/>
                <a:cs typeface="Calibri"/>
              </a:rPr>
              <a:t>©</a:t>
            </a:r>
            <a:r>
              <a:rPr lang="en-GB" sz="600" b="0" i="0" u="none" strike="noStrike" kern="1200" baseline="0" dirty="0" err="1">
                <a:solidFill>
                  <a:schemeClr val="tx1"/>
                </a:solidFill>
                <a:latin typeface="Trebuchet MS" panose="020B0703020202090204" pitchFamily="34" charset="0"/>
                <a:ea typeface="+mn-ea"/>
                <a:cs typeface="Calibri"/>
              </a:rPr>
              <a:t>TheVeganSociety</a:t>
            </a:r>
            <a:r>
              <a:rPr lang="en-GB" sz="600" b="0" i="0" u="none" strike="noStrike" kern="1200" baseline="0" dirty="0">
                <a:solidFill>
                  <a:schemeClr val="tx1"/>
                </a:solidFill>
                <a:latin typeface="Trebuchet MS" panose="020B0703020202090204" pitchFamily="34" charset="0"/>
                <a:ea typeface="+mn-ea"/>
                <a:cs typeface="Calibri"/>
              </a:rPr>
              <a:t> </a:t>
            </a:r>
            <a:r>
              <a:rPr lang="en-GB" sz="500" i="1" kern="1200" dirty="0">
                <a:solidFill>
                  <a:schemeClr val="tx1"/>
                </a:solidFill>
                <a:effectLst/>
                <a:latin typeface="+mn-lt"/>
                <a:ea typeface="+mn-ea"/>
                <a:cs typeface="+mn-cs"/>
              </a:rPr>
              <a:t>Registered Charity No. 279228 (England and Wales) and SC049495 (Scotland).</a:t>
            </a:r>
            <a:endParaRPr lang="en-GB" sz="600" b="0" i="0" u="none" strike="noStrike" kern="1200" baseline="0" dirty="0">
              <a:solidFill>
                <a:schemeClr val="tx1"/>
              </a:solidFill>
              <a:latin typeface="Trebuchet MS" panose="020B0703020202090204" pitchFamily="34" charset="0"/>
              <a:ea typeface="+mn-ea"/>
              <a:cs typeface="Calibri"/>
            </a:endParaRPr>
          </a:p>
        </p:txBody>
      </p:sp>
      <p:pic>
        <p:nvPicPr>
          <p:cNvPr id="15" name="Picture 14">
            <a:extLst>
              <a:ext uri="{FF2B5EF4-FFF2-40B4-BE49-F238E27FC236}">
                <a16:creationId xmlns:a16="http://schemas.microsoft.com/office/drawing/2014/main" id="{5C46290F-3D67-DEFE-8A19-8A215022BB0B}"/>
              </a:ext>
            </a:extLst>
          </p:cNvPr>
          <p:cNvPicPr>
            <a:picLocks noChangeAspect="1"/>
          </p:cNvPicPr>
          <p:nvPr/>
        </p:nvPicPr>
        <p:blipFill>
          <a:blip r:embed="rId6"/>
          <a:stretch>
            <a:fillRect/>
          </a:stretch>
        </p:blipFill>
        <p:spPr>
          <a:xfrm>
            <a:off x="8038564" y="4724459"/>
            <a:ext cx="1032437" cy="353465"/>
          </a:xfrm>
          <a:prstGeom prst="rect">
            <a:avLst/>
          </a:prstGeom>
        </p:spPr>
      </p:pic>
      <p:sp>
        <p:nvSpPr>
          <p:cNvPr id="8" name="Title Placeholder 7">
            <a:extLst>
              <a:ext uri="{FF2B5EF4-FFF2-40B4-BE49-F238E27FC236}">
                <a16:creationId xmlns:a16="http://schemas.microsoft.com/office/drawing/2014/main" id="{B92D6F5F-114E-6F5B-F47D-BB3BB7314745}"/>
              </a:ext>
            </a:extLst>
          </p:cNvPr>
          <p:cNvSpPr>
            <a:spLocks noGrp="1"/>
          </p:cNvSpPr>
          <p:nvPr>
            <p:ph type="title"/>
          </p:nvPr>
        </p:nvSpPr>
        <p:spPr>
          <a:xfrm>
            <a:off x="388042" y="491893"/>
            <a:ext cx="8264180" cy="3327072"/>
          </a:xfrm>
          <a:prstGeom prst="rect">
            <a:avLst/>
          </a:prstGeom>
        </p:spPr>
        <p:txBody>
          <a:bodyPr vert="horz" lIns="91440" tIns="45720" rIns="91440" bIns="45720" rtlCol="0" anchor="ctr">
            <a:normAutofit/>
          </a:bodyPr>
          <a:lstStyle/>
          <a:p>
            <a:r>
              <a:rPr lang="en-GB" dirty="0"/>
              <a:t>Thank you!</a:t>
            </a:r>
            <a:endParaRPr lang="en-US" dirty="0"/>
          </a:p>
        </p:txBody>
      </p:sp>
    </p:spTree>
    <p:extLst>
      <p:ext uri="{BB962C8B-B14F-4D97-AF65-F5344CB8AC3E}">
        <p14:creationId xmlns:p14="http://schemas.microsoft.com/office/powerpoint/2010/main" val="463557919"/>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Lst>
  <p:hf hdr="0" ftr="0"/>
  <p:txStyles>
    <p:titleStyle>
      <a:lvl1pPr algn="ctr" defTabSz="457200" rtl="0" eaLnBrk="1" latinLnBrk="0" hangingPunct="1">
        <a:lnSpc>
          <a:spcPts val="4800"/>
        </a:lnSpc>
        <a:spcBef>
          <a:spcPct val="0"/>
        </a:spcBef>
        <a:buNone/>
        <a:defRPr sz="5100" b="1" i="0" kern="1200" spc="-50">
          <a:solidFill>
            <a:schemeClr val="tx1"/>
          </a:solidFill>
          <a:latin typeface="Trebuchet MS" panose="020B0703020202090204" pitchFamily="34" charset="0"/>
          <a:ea typeface="+mj-ea"/>
          <a:cs typeface="+mj-cs"/>
        </a:defRPr>
      </a:lvl1pPr>
    </p:titleStyle>
    <p:bodyStyle>
      <a:lvl1pPr marL="0" indent="0" algn="l" defTabSz="457200" rtl="0" eaLnBrk="1" latinLnBrk="0" hangingPunct="1">
        <a:lnSpc>
          <a:spcPts val="1800"/>
        </a:lnSpc>
        <a:spcBef>
          <a:spcPts val="0"/>
        </a:spcBef>
        <a:buFont typeface="Arial"/>
        <a:buNone/>
        <a:defRPr sz="1600" kern="1200" spc="-20">
          <a:solidFill>
            <a:schemeClr val="tx1"/>
          </a:solidFill>
          <a:latin typeface="Trebuchet MS" panose="020B0703020202090204" pitchFamily="34" charset="0"/>
          <a:ea typeface="+mn-ea"/>
          <a:cs typeface="Calibri"/>
        </a:defRPr>
      </a:lvl1pPr>
      <a:lvl2pPr marL="0" indent="0" algn="l" defTabSz="457200" rtl="0" eaLnBrk="1" latinLnBrk="0" hangingPunct="1">
        <a:lnSpc>
          <a:spcPts val="1800"/>
        </a:lnSpc>
        <a:spcBef>
          <a:spcPts val="0"/>
        </a:spcBef>
        <a:buFont typeface="Arial"/>
        <a:buNone/>
        <a:defRPr sz="1600" kern="1200" spc="-20">
          <a:solidFill>
            <a:schemeClr val="tx1"/>
          </a:solidFill>
          <a:latin typeface="Trebuchet MS" panose="020B0703020202090204" pitchFamily="34" charset="0"/>
          <a:ea typeface="+mn-ea"/>
          <a:cs typeface="+mn-cs"/>
        </a:defRPr>
      </a:lvl2pPr>
      <a:lvl3pPr marL="233363" indent="-233363" algn="l" defTabSz="457200" rtl="0" eaLnBrk="1" latinLnBrk="0" hangingPunct="1">
        <a:lnSpc>
          <a:spcPts val="1800"/>
        </a:lnSpc>
        <a:spcBef>
          <a:spcPts val="0"/>
        </a:spcBef>
        <a:buFont typeface="Arial"/>
        <a:buChar char="•"/>
        <a:tabLst/>
        <a:defRPr sz="1600" kern="1200" spc="-20">
          <a:solidFill>
            <a:schemeClr val="bg1"/>
          </a:solidFill>
          <a:latin typeface="+mn-lt"/>
          <a:ea typeface="+mn-ea"/>
          <a:cs typeface="+mn-cs"/>
        </a:defRPr>
      </a:lvl3pPr>
      <a:lvl4pPr marL="473075" indent="-228600" algn="l" defTabSz="541338" rtl="0" eaLnBrk="1" latinLnBrk="0" hangingPunct="1">
        <a:lnSpc>
          <a:spcPts val="1800"/>
        </a:lnSpc>
        <a:spcBef>
          <a:spcPts val="0"/>
        </a:spcBef>
        <a:buFont typeface="Arial"/>
        <a:buChar char="–"/>
        <a:tabLst/>
        <a:defRPr sz="1600" kern="1200" spc="-20">
          <a:solidFill>
            <a:schemeClr val="bg1"/>
          </a:solidFill>
          <a:latin typeface="+mn-lt"/>
          <a:ea typeface="+mn-ea"/>
          <a:cs typeface="+mn-cs"/>
        </a:defRPr>
      </a:lvl4pPr>
      <a:lvl5pPr marL="0" indent="0" algn="l" defTabSz="457200" rtl="0" eaLnBrk="1" latinLnBrk="0" hangingPunct="1">
        <a:lnSpc>
          <a:spcPts val="1800"/>
        </a:lnSpc>
        <a:spcBef>
          <a:spcPts val="0"/>
        </a:spcBef>
        <a:buFont typeface="Arial"/>
        <a:buNone/>
        <a:defRPr sz="1600" kern="1200" spc="-2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7.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16.xml"/><Relationship Id="rId5" Type="http://schemas.openxmlformats.org/officeDocument/2006/relationships/image" Target="../media/image16.jpg"/><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3" Type="http://schemas.openxmlformats.org/officeDocument/2006/relationships/hyperlink" Target="http://www.youtube.com/watch?v=jZwPIMk-HoM" TargetMode="External"/><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title"/>
          </p:nvPr>
        </p:nvSpPr>
        <p:spPr>
          <a:xfrm>
            <a:off x="905854" y="1309613"/>
            <a:ext cx="7332292" cy="2253983"/>
          </a:xfrm>
          <a:prstGeom prst="rect">
            <a:avLst/>
          </a:prstGeom>
        </p:spPr>
        <p:txBody>
          <a:bodyPr spcFirstLastPara="1" wrap="square" lIns="91425" tIns="91425" rIns="91425" bIns="91425" anchor="t" anchorCtr="0">
            <a:normAutofit/>
          </a:bodyPr>
          <a:lstStyle/>
          <a:p>
            <a:pPr marL="0" lvl="0" indent="0" rtl="0">
              <a:lnSpc>
                <a:spcPct val="100000"/>
              </a:lnSpc>
              <a:spcBef>
                <a:spcPts val="0"/>
              </a:spcBef>
              <a:spcAft>
                <a:spcPts val="0"/>
              </a:spcAft>
              <a:buNone/>
            </a:pPr>
            <a:r>
              <a:rPr lang="en-GB" sz="4200" dirty="0"/>
              <a:t>Where does our food come from, and what does feeding the world actually take?</a:t>
            </a:r>
            <a:endParaRPr sz="4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22"/>
          <p:cNvSpPr txBox="1">
            <a:spLocks noGrp="1"/>
          </p:cNvSpPr>
          <p:nvPr>
            <p:ph type="title"/>
          </p:nvPr>
        </p:nvSpPr>
        <p:spPr>
          <a:xfrm>
            <a:off x="0" y="75195"/>
            <a:ext cx="914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sz="2400" b="1" dirty="0"/>
              <a:t>How much land does our food actually need?</a:t>
            </a:r>
            <a:endParaRPr sz="2400" b="1" dirty="0"/>
          </a:p>
        </p:txBody>
      </p:sp>
      <p:sp>
        <p:nvSpPr>
          <p:cNvPr id="119" name="Google Shape;119;p22"/>
          <p:cNvSpPr txBox="1"/>
          <p:nvPr/>
        </p:nvSpPr>
        <p:spPr>
          <a:xfrm>
            <a:off x="5265859" y="1405132"/>
            <a:ext cx="3603822" cy="3186300"/>
          </a:xfrm>
          <a:prstGeom prst="rect">
            <a:avLst/>
          </a:prstGeom>
          <a:noFill/>
          <a:ln>
            <a:noFill/>
          </a:ln>
        </p:spPr>
        <p:txBody>
          <a:bodyPr spcFirstLastPara="1" wrap="square" lIns="91425" tIns="91425" rIns="91425" bIns="91425" anchor="t" anchorCtr="0">
            <a:spAutoFit/>
          </a:bodyPr>
          <a:lstStyle/>
          <a:p>
            <a:pPr marL="457200" lvl="0" indent="-311150" algn="l" rtl="0">
              <a:spcBef>
                <a:spcPts val="0"/>
              </a:spcBef>
              <a:spcAft>
                <a:spcPts val="0"/>
              </a:spcAft>
              <a:buClr>
                <a:srgbClr val="008375"/>
              </a:buClr>
              <a:buSzPts val="1300"/>
              <a:buAutoNum type="arabicPeriod"/>
            </a:pPr>
            <a:r>
              <a:rPr lang="en-GB" sz="1300" dirty="0">
                <a:solidFill>
                  <a:schemeClr val="tx2"/>
                </a:solidFill>
              </a:rPr>
              <a:t>What pattern do you notice between animal-based and plant-based foods?</a:t>
            </a:r>
            <a:endParaRPr sz="1300" dirty="0">
              <a:solidFill>
                <a:schemeClr val="tx2"/>
              </a:solidFill>
            </a:endParaRPr>
          </a:p>
          <a:p>
            <a:pPr marL="457200" lvl="0" indent="-311150" algn="l" rtl="0">
              <a:spcBef>
                <a:spcPts val="0"/>
              </a:spcBef>
              <a:spcAft>
                <a:spcPts val="0"/>
              </a:spcAft>
              <a:buClr>
                <a:srgbClr val="008375"/>
              </a:buClr>
              <a:buSzPts val="1300"/>
              <a:buAutoNum type="arabicPeriod"/>
            </a:pPr>
            <a:r>
              <a:rPr lang="en-GB" sz="1300" dirty="0">
                <a:solidFill>
                  <a:schemeClr val="tx2"/>
                </a:solidFill>
              </a:rPr>
              <a:t>Why do you think beef and lamb require so much more land than the other foods listed?</a:t>
            </a:r>
            <a:endParaRPr sz="1300" dirty="0">
              <a:solidFill>
                <a:schemeClr val="tx2"/>
              </a:solidFill>
            </a:endParaRPr>
          </a:p>
          <a:p>
            <a:pPr marL="457200" lvl="0" indent="-311150" algn="l" rtl="0">
              <a:spcBef>
                <a:spcPts val="0"/>
              </a:spcBef>
              <a:spcAft>
                <a:spcPts val="0"/>
              </a:spcAft>
              <a:buClr>
                <a:srgbClr val="008375"/>
              </a:buClr>
              <a:buSzPts val="1300"/>
              <a:buAutoNum type="arabicPeriod"/>
            </a:pPr>
            <a:r>
              <a:rPr lang="en-GB" sz="1300" dirty="0">
                <a:solidFill>
                  <a:schemeClr val="tx2"/>
                </a:solidFill>
              </a:rPr>
              <a:t>80% of the world’s agricultural land is used for grazing or growing animal feed.* Does your chart help explain why?</a:t>
            </a:r>
            <a:endParaRPr sz="1300" dirty="0">
              <a:solidFill>
                <a:schemeClr val="tx2"/>
              </a:solidFill>
            </a:endParaRPr>
          </a:p>
          <a:p>
            <a:pPr marL="457200" lvl="0" indent="-311150" algn="l" rtl="0">
              <a:spcBef>
                <a:spcPts val="0"/>
              </a:spcBef>
              <a:spcAft>
                <a:spcPts val="0"/>
              </a:spcAft>
              <a:buClr>
                <a:srgbClr val="008375"/>
              </a:buClr>
              <a:buSzPts val="1300"/>
              <a:buAutoNum type="arabicPeriod"/>
            </a:pPr>
            <a:r>
              <a:rPr lang="en-GB" sz="1300" dirty="0">
                <a:solidFill>
                  <a:schemeClr val="tx2"/>
                </a:solidFill>
              </a:rPr>
              <a:t>A geographer would ask: </a:t>
            </a:r>
            <a:r>
              <a:rPr lang="en-GB" sz="1300" i="1" dirty="0">
                <a:solidFill>
                  <a:schemeClr val="tx2"/>
                </a:solidFill>
              </a:rPr>
              <a:t>“So what?”</a:t>
            </a:r>
            <a:r>
              <a:rPr lang="en-GB" sz="1300" dirty="0">
                <a:solidFill>
                  <a:schemeClr val="tx2"/>
                </a:solidFill>
              </a:rPr>
              <a:t> What might this data mean for how we think about feeding a growing world population?</a:t>
            </a:r>
            <a:endParaRPr sz="1300" dirty="0">
              <a:solidFill>
                <a:schemeClr val="tx2"/>
              </a:solidFill>
            </a:endParaRPr>
          </a:p>
          <a:p>
            <a:pPr marL="457200" lvl="0" indent="-311150" algn="l" rtl="0">
              <a:spcBef>
                <a:spcPts val="0"/>
              </a:spcBef>
              <a:spcAft>
                <a:spcPts val="0"/>
              </a:spcAft>
              <a:buClr>
                <a:srgbClr val="008375"/>
              </a:buClr>
              <a:buSzPts val="1300"/>
              <a:buAutoNum type="arabicPeriod"/>
            </a:pPr>
            <a:r>
              <a:rPr lang="en-GB" sz="1300" dirty="0">
                <a:solidFill>
                  <a:schemeClr val="tx2"/>
                </a:solidFill>
              </a:rPr>
              <a:t>Using what you know about how agricultural land is used, explain how the global food system might make food insecurity better or worse. Think about who has access to land and what that land is producing.</a:t>
            </a:r>
            <a:endParaRPr sz="1300" dirty="0">
              <a:solidFill>
                <a:schemeClr val="tx2"/>
              </a:solidFill>
            </a:endParaRPr>
          </a:p>
        </p:txBody>
      </p:sp>
      <p:sp>
        <p:nvSpPr>
          <p:cNvPr id="123" name="Google Shape;123;p22"/>
          <p:cNvSpPr txBox="1"/>
          <p:nvPr/>
        </p:nvSpPr>
        <p:spPr>
          <a:xfrm>
            <a:off x="0" y="545055"/>
            <a:ext cx="9144000" cy="430857"/>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600" dirty="0">
                <a:solidFill>
                  <a:schemeClr val="tx2">
                    <a:lumMod val="50000"/>
                    <a:lumOff val="50000"/>
                  </a:schemeClr>
                </a:solidFill>
                <a:latin typeface="Trebuchet MS" panose="020B0703020202090204" pitchFamily="34" charset="0"/>
              </a:rPr>
              <a:t>Work through the following tasks:</a:t>
            </a:r>
            <a:endParaRPr sz="1600" dirty="0">
              <a:solidFill>
                <a:schemeClr val="tx2">
                  <a:lumMod val="50000"/>
                  <a:lumOff val="50000"/>
                </a:schemeClr>
              </a:solidFill>
              <a:latin typeface="Trebuchet MS" panose="020B0703020202090204" pitchFamily="34" charset="0"/>
            </a:endParaRPr>
          </a:p>
        </p:txBody>
      </p:sp>
      <p:sp>
        <p:nvSpPr>
          <p:cNvPr id="4" name="Google Shape;116;p22">
            <a:extLst>
              <a:ext uri="{FF2B5EF4-FFF2-40B4-BE49-F238E27FC236}">
                <a16:creationId xmlns:a16="http://schemas.microsoft.com/office/drawing/2014/main" id="{2325E065-DEAD-3421-2AD6-FDE0AC06E97F}"/>
              </a:ext>
            </a:extLst>
          </p:cNvPr>
          <p:cNvSpPr txBox="1">
            <a:spLocks/>
          </p:cNvSpPr>
          <p:nvPr/>
        </p:nvSpPr>
        <p:spPr>
          <a:xfrm>
            <a:off x="396724" y="934754"/>
            <a:ext cx="1462556" cy="526241"/>
          </a:xfrm>
          <a:prstGeom prst="rect">
            <a:avLst/>
          </a:prstGeom>
        </p:spPr>
        <p:txBody>
          <a:bodyPr spcFirstLastPara="1" vert="horz" wrap="square" lIns="91425" tIns="91425" rIns="91425" bIns="91425" rtlCol="0" anchor="t" anchorCtr="0">
            <a:noAutofit/>
          </a:bodyPr>
          <a:lstStyle>
            <a:lvl1pPr lvl="0" algn="l" defTabSz="457200" rtl="0" eaLnBrk="1" latinLnBrk="0" hangingPunct="1">
              <a:lnSpc>
                <a:spcPts val="3400"/>
              </a:lnSpc>
              <a:spcBef>
                <a:spcPts val="0"/>
              </a:spcBef>
              <a:spcAft>
                <a:spcPts val="0"/>
              </a:spcAft>
              <a:buSzPts val="2800"/>
              <a:buNone/>
              <a:defRPr sz="3200" kern="1200" spc="-50">
                <a:solidFill>
                  <a:srgbClr val="028375"/>
                </a:solidFill>
                <a:latin typeface="Trebuchet MS" panose="020B0703020202090204" pitchFamily="34" charset="0"/>
                <a:ea typeface="+mj-ea"/>
                <a:cs typeface="+mj-cs"/>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pPr algn="ctr"/>
            <a:r>
              <a:rPr lang="en-GB" sz="2100" b="1" i="1" dirty="0"/>
              <a:t>Sort</a:t>
            </a:r>
          </a:p>
        </p:txBody>
      </p:sp>
      <p:sp>
        <p:nvSpPr>
          <p:cNvPr id="5" name="Google Shape;116;p22">
            <a:extLst>
              <a:ext uri="{FF2B5EF4-FFF2-40B4-BE49-F238E27FC236}">
                <a16:creationId xmlns:a16="http://schemas.microsoft.com/office/drawing/2014/main" id="{6548AC5F-1735-D79A-FAC9-CFB02BB71893}"/>
              </a:ext>
            </a:extLst>
          </p:cNvPr>
          <p:cNvSpPr txBox="1">
            <a:spLocks/>
          </p:cNvSpPr>
          <p:nvPr/>
        </p:nvSpPr>
        <p:spPr>
          <a:xfrm>
            <a:off x="2060242" y="934754"/>
            <a:ext cx="3250404" cy="526241"/>
          </a:xfrm>
          <a:prstGeom prst="rect">
            <a:avLst/>
          </a:prstGeom>
        </p:spPr>
        <p:txBody>
          <a:bodyPr spcFirstLastPara="1" vert="horz" wrap="square" lIns="91425" tIns="91425" rIns="91425" bIns="91425" rtlCol="0" anchor="t" anchorCtr="0">
            <a:noAutofit/>
          </a:bodyPr>
          <a:lstStyle>
            <a:lvl1pPr lvl="0" algn="l" defTabSz="457200" rtl="0" eaLnBrk="1" latinLnBrk="0" hangingPunct="1">
              <a:lnSpc>
                <a:spcPts val="3400"/>
              </a:lnSpc>
              <a:spcBef>
                <a:spcPts val="0"/>
              </a:spcBef>
              <a:spcAft>
                <a:spcPts val="0"/>
              </a:spcAft>
              <a:buSzPts val="2800"/>
              <a:buNone/>
              <a:defRPr sz="3200" kern="1200" spc="-50">
                <a:solidFill>
                  <a:srgbClr val="028375"/>
                </a:solidFill>
                <a:latin typeface="Trebuchet MS" panose="020B0703020202090204" pitchFamily="34" charset="0"/>
                <a:ea typeface="+mj-ea"/>
                <a:cs typeface="+mj-cs"/>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pPr algn="ctr"/>
            <a:r>
              <a:rPr lang="en-GB" sz="2100" b="1" i="1" dirty="0"/>
              <a:t>Plot</a:t>
            </a:r>
          </a:p>
        </p:txBody>
      </p:sp>
      <p:sp>
        <p:nvSpPr>
          <p:cNvPr id="6" name="Google Shape;116;p22">
            <a:extLst>
              <a:ext uri="{FF2B5EF4-FFF2-40B4-BE49-F238E27FC236}">
                <a16:creationId xmlns:a16="http://schemas.microsoft.com/office/drawing/2014/main" id="{FF6E9602-B7C0-8457-154E-D3D003D13CD9}"/>
              </a:ext>
            </a:extLst>
          </p:cNvPr>
          <p:cNvSpPr txBox="1">
            <a:spLocks/>
          </p:cNvSpPr>
          <p:nvPr/>
        </p:nvSpPr>
        <p:spPr>
          <a:xfrm>
            <a:off x="5507516" y="935306"/>
            <a:ext cx="3250404" cy="526241"/>
          </a:xfrm>
          <a:prstGeom prst="rect">
            <a:avLst/>
          </a:prstGeom>
        </p:spPr>
        <p:txBody>
          <a:bodyPr spcFirstLastPara="1" vert="horz" wrap="square" lIns="91425" tIns="91425" rIns="91425" bIns="91425" rtlCol="0" anchor="t" anchorCtr="0">
            <a:noAutofit/>
          </a:bodyPr>
          <a:lstStyle>
            <a:lvl1pPr lvl="0" algn="l" defTabSz="457200" rtl="0" eaLnBrk="1" latinLnBrk="0" hangingPunct="1">
              <a:lnSpc>
                <a:spcPts val="3400"/>
              </a:lnSpc>
              <a:spcBef>
                <a:spcPts val="0"/>
              </a:spcBef>
              <a:spcAft>
                <a:spcPts val="0"/>
              </a:spcAft>
              <a:buSzPts val="2800"/>
              <a:buNone/>
              <a:defRPr sz="3200" kern="1200" spc="-50">
                <a:solidFill>
                  <a:srgbClr val="028375"/>
                </a:solidFill>
                <a:latin typeface="Trebuchet MS" panose="020B0703020202090204" pitchFamily="34" charset="0"/>
                <a:ea typeface="+mj-ea"/>
                <a:cs typeface="+mj-cs"/>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pPr algn="ctr"/>
            <a:r>
              <a:rPr lang="en-GB" sz="2100" b="1" i="1" dirty="0"/>
              <a:t>Discuss</a:t>
            </a:r>
          </a:p>
        </p:txBody>
      </p:sp>
      <p:pic>
        <p:nvPicPr>
          <p:cNvPr id="8" name="Picture 7">
            <a:extLst>
              <a:ext uri="{FF2B5EF4-FFF2-40B4-BE49-F238E27FC236}">
                <a16:creationId xmlns:a16="http://schemas.microsoft.com/office/drawing/2014/main" id="{5AB172C5-5920-0ECE-C329-CF1C5A8406D6}"/>
              </a:ext>
            </a:extLst>
          </p:cNvPr>
          <p:cNvPicPr>
            <a:picLocks noChangeAspect="1"/>
          </p:cNvPicPr>
          <p:nvPr/>
        </p:nvPicPr>
        <p:blipFill>
          <a:blip r:embed="rId3"/>
          <a:stretch>
            <a:fillRect/>
          </a:stretch>
        </p:blipFill>
        <p:spPr>
          <a:xfrm>
            <a:off x="396724" y="1445772"/>
            <a:ext cx="1462556" cy="3071368"/>
          </a:xfrm>
          <a:prstGeom prst="rect">
            <a:avLst/>
          </a:prstGeom>
        </p:spPr>
      </p:pic>
      <p:pic>
        <p:nvPicPr>
          <p:cNvPr id="10" name="Picture 9">
            <a:extLst>
              <a:ext uri="{FF2B5EF4-FFF2-40B4-BE49-F238E27FC236}">
                <a16:creationId xmlns:a16="http://schemas.microsoft.com/office/drawing/2014/main" id="{64348971-4AFF-CB17-49BE-FCB3A5378F30}"/>
              </a:ext>
            </a:extLst>
          </p:cNvPr>
          <p:cNvPicPr>
            <a:picLocks noChangeAspect="1"/>
          </p:cNvPicPr>
          <p:nvPr/>
        </p:nvPicPr>
        <p:blipFill>
          <a:blip r:embed="rId4"/>
          <a:stretch>
            <a:fillRect/>
          </a:stretch>
        </p:blipFill>
        <p:spPr>
          <a:xfrm>
            <a:off x="2050789" y="1798320"/>
            <a:ext cx="3259857" cy="2306320"/>
          </a:xfrm>
          <a:prstGeom prst="rect">
            <a:avLst/>
          </a:prstGeom>
          <a:ln w="12700">
            <a:solidFill>
              <a:srgbClr val="008375"/>
            </a:solid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3"/>
          <p:cNvSpPr txBox="1">
            <a:spLocks noGrp="1"/>
          </p:cNvSpPr>
          <p:nvPr>
            <p:ph type="title"/>
          </p:nvPr>
        </p:nvSpPr>
        <p:spPr>
          <a:xfrm>
            <a:off x="0" y="166395"/>
            <a:ext cx="9144000" cy="105485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sz="2900" b="1" dirty="0">
                <a:solidFill>
                  <a:srgbClr val="008375"/>
                </a:solidFill>
              </a:rPr>
              <a:t>Where does our food come from, and what</a:t>
            </a:r>
            <a:br>
              <a:rPr lang="en-GB" sz="2900" b="1" dirty="0">
                <a:solidFill>
                  <a:srgbClr val="008375"/>
                </a:solidFill>
              </a:rPr>
            </a:br>
            <a:r>
              <a:rPr lang="en-GB" sz="2900" b="1" dirty="0">
                <a:solidFill>
                  <a:srgbClr val="008375"/>
                </a:solidFill>
              </a:rPr>
              <a:t>does feeding the world actually take?</a:t>
            </a:r>
            <a:endParaRPr sz="2900" b="1" dirty="0">
              <a:solidFill>
                <a:srgbClr val="008375"/>
              </a:solidFill>
            </a:endParaRPr>
          </a:p>
        </p:txBody>
      </p:sp>
      <p:sp>
        <p:nvSpPr>
          <p:cNvPr id="130" name="Google Shape;130;p23"/>
          <p:cNvSpPr txBox="1">
            <a:spLocks noGrp="1"/>
          </p:cNvSpPr>
          <p:nvPr>
            <p:ph type="body" idx="1"/>
          </p:nvPr>
        </p:nvSpPr>
        <p:spPr>
          <a:xfrm>
            <a:off x="0" y="1018045"/>
            <a:ext cx="9144000" cy="729475"/>
          </a:xfrm>
          <a:prstGeom prst="rect">
            <a:avLst/>
          </a:prstGeom>
        </p:spPr>
        <p:txBody>
          <a:bodyPr spcFirstLastPara="1" wrap="square" lIns="91425" tIns="91425" rIns="91425" bIns="91425" anchor="t" anchorCtr="0">
            <a:normAutofit/>
          </a:bodyPr>
          <a:lstStyle/>
          <a:p>
            <a:pPr marL="0" lvl="0" indent="0" algn="ctr" rtl="0">
              <a:lnSpc>
                <a:spcPct val="150000"/>
              </a:lnSpc>
              <a:spcBef>
                <a:spcPts val="1200"/>
              </a:spcBef>
              <a:spcAft>
                <a:spcPts val="0"/>
              </a:spcAft>
              <a:buClr>
                <a:schemeClr val="dk1"/>
              </a:buClr>
              <a:buSzPts val="1100"/>
              <a:buFont typeface="Arial"/>
              <a:buNone/>
            </a:pPr>
            <a:r>
              <a:rPr lang="en-GB" dirty="0">
                <a:solidFill>
                  <a:schemeClr val="tx2">
                    <a:lumMod val="50000"/>
                    <a:lumOff val="50000"/>
                  </a:schemeClr>
                </a:solidFill>
              </a:rPr>
              <a:t>Write a geographical analysis that answers the enquiry question above. Your response should:</a:t>
            </a:r>
            <a:endParaRPr dirty="0">
              <a:solidFill>
                <a:schemeClr val="tx2">
                  <a:lumMod val="50000"/>
                  <a:lumOff val="50000"/>
                </a:schemeClr>
              </a:solidFill>
            </a:endParaRPr>
          </a:p>
        </p:txBody>
      </p:sp>
      <p:sp>
        <p:nvSpPr>
          <p:cNvPr id="2" name="Google Shape;130;p23">
            <a:extLst>
              <a:ext uri="{FF2B5EF4-FFF2-40B4-BE49-F238E27FC236}">
                <a16:creationId xmlns:a16="http://schemas.microsoft.com/office/drawing/2014/main" id="{40CD401D-4DC1-35FB-D195-FD1955B04E6F}"/>
              </a:ext>
            </a:extLst>
          </p:cNvPr>
          <p:cNvSpPr txBox="1">
            <a:spLocks/>
          </p:cNvSpPr>
          <p:nvPr/>
        </p:nvSpPr>
        <p:spPr>
          <a:xfrm>
            <a:off x="646600" y="1676400"/>
            <a:ext cx="8277140" cy="2814320"/>
          </a:xfrm>
          <a:prstGeom prst="rect">
            <a:avLst/>
          </a:prstGeom>
        </p:spPr>
        <p:txBody>
          <a:bodyPr spcFirstLastPara="1" vert="horz" wrap="square" lIns="91425" tIns="91425" rIns="91425" bIns="91425" rtlCol="0" anchor="t" anchorCtr="0">
            <a:normAutofit/>
          </a:bodyPr>
          <a:lstStyle>
            <a:lvl1pPr marL="457200" lvl="0" indent="-342900" algn="l" defTabSz="457200" rtl="0" eaLnBrk="1" latinLnBrk="0" hangingPunct="1">
              <a:lnSpc>
                <a:spcPts val="1800"/>
              </a:lnSpc>
              <a:spcBef>
                <a:spcPts val="0"/>
              </a:spcBef>
              <a:spcAft>
                <a:spcPts val="0"/>
              </a:spcAft>
              <a:buSzPts val="1800"/>
              <a:buFont typeface="Arial"/>
              <a:buChar char="●"/>
              <a:defRPr sz="1600" kern="1200" spc="-20">
                <a:solidFill>
                  <a:srgbClr val="028375"/>
                </a:solidFill>
                <a:latin typeface="Trebuchet MS" panose="020B0703020202090204" pitchFamily="34" charset="0"/>
                <a:ea typeface="+mn-ea"/>
                <a:cs typeface="Calibri"/>
              </a:defRPr>
            </a:lvl1pPr>
            <a:lvl2pPr marL="914400" lvl="1" indent="-317500" algn="l" defTabSz="457200" rtl="0" eaLnBrk="1" latinLnBrk="0" hangingPunct="1">
              <a:lnSpc>
                <a:spcPts val="1600"/>
              </a:lnSpc>
              <a:spcBef>
                <a:spcPts val="0"/>
              </a:spcBef>
              <a:spcAft>
                <a:spcPts val="0"/>
              </a:spcAft>
              <a:buSzPts val="1400"/>
              <a:buFont typeface="Arial"/>
              <a:buChar char="○"/>
              <a:defRPr sz="1400" kern="1200" spc="-20">
                <a:solidFill>
                  <a:srgbClr val="028375"/>
                </a:solidFill>
                <a:latin typeface="Trebuchet MS" panose="020B0703020202090204" pitchFamily="34" charset="0"/>
                <a:ea typeface="+mn-ea"/>
                <a:cs typeface="+mn-cs"/>
              </a:defRPr>
            </a:lvl2pPr>
            <a:lvl3pPr marL="1371600" lvl="2" indent="-317500" algn="l" defTabSz="457200" rtl="0" eaLnBrk="1" latinLnBrk="0" hangingPunct="1">
              <a:lnSpc>
                <a:spcPts val="1600"/>
              </a:lnSpc>
              <a:spcBef>
                <a:spcPts val="0"/>
              </a:spcBef>
              <a:spcAft>
                <a:spcPts val="0"/>
              </a:spcAft>
              <a:buSzPts val="1400"/>
              <a:buFont typeface="Lucida Grande"/>
              <a:buChar char="■"/>
              <a:tabLst/>
              <a:defRPr sz="1400" kern="1200" spc="-20">
                <a:solidFill>
                  <a:srgbClr val="028375"/>
                </a:solidFill>
                <a:latin typeface="Trebuchet MS" panose="020B0703020202090204" pitchFamily="34" charset="0"/>
                <a:ea typeface="+mn-ea"/>
                <a:cs typeface="+mn-cs"/>
              </a:defRPr>
            </a:lvl3pPr>
            <a:lvl4pPr marL="1828800" lvl="3" indent="-317500" algn="l" defTabSz="541338" rtl="0" eaLnBrk="1" latinLnBrk="0" hangingPunct="1">
              <a:lnSpc>
                <a:spcPts val="1600"/>
              </a:lnSpc>
              <a:spcBef>
                <a:spcPts val="0"/>
              </a:spcBef>
              <a:spcAft>
                <a:spcPts val="0"/>
              </a:spcAft>
              <a:buSzPts val="1400"/>
              <a:buFont typeface="Lucida Grande"/>
              <a:buChar char="●"/>
              <a:tabLst/>
              <a:defRPr sz="1400" kern="1200" spc="-20">
                <a:solidFill>
                  <a:srgbClr val="028375"/>
                </a:solidFill>
                <a:latin typeface="Trebuchet MS" panose="020B0703020202090204" pitchFamily="34" charset="0"/>
                <a:ea typeface="+mn-ea"/>
                <a:cs typeface="+mn-cs"/>
              </a:defRPr>
            </a:lvl4pPr>
            <a:lvl5pPr marL="2286000" lvl="4" indent="-317500" algn="l" defTabSz="457200" rtl="0" eaLnBrk="1" latinLnBrk="0" hangingPunct="1">
              <a:lnSpc>
                <a:spcPts val="1600"/>
              </a:lnSpc>
              <a:spcBef>
                <a:spcPts val="0"/>
              </a:spcBef>
              <a:spcAft>
                <a:spcPts val="0"/>
              </a:spcAft>
              <a:buSzPts val="1400"/>
              <a:buFont typeface="Lucida Grande"/>
              <a:buChar char="○"/>
              <a:defRPr sz="1400" kern="1200" spc="-20">
                <a:solidFill>
                  <a:srgbClr val="028375"/>
                </a:solidFill>
                <a:latin typeface="Trebuchet MS" panose="020B0703020202090204" pitchFamily="34" charset="0"/>
                <a:ea typeface="+mn-ea"/>
                <a:cs typeface="+mn-cs"/>
              </a:defRPr>
            </a:lvl5pPr>
            <a:lvl6pPr marL="2743200" lvl="5" indent="-317500" algn="l" defTabSz="457200" rtl="0" eaLnBrk="1" latinLnBrk="0" hangingPunct="1">
              <a:spcBef>
                <a:spcPts val="0"/>
              </a:spcBef>
              <a:spcAft>
                <a:spcPts val="0"/>
              </a:spcAft>
              <a:buSzPts val="1400"/>
              <a:buFont typeface="Arial"/>
              <a:buChar char="■"/>
              <a:defRPr sz="2000" kern="1200">
                <a:solidFill>
                  <a:schemeClr val="tx1"/>
                </a:solidFill>
                <a:latin typeface="+mn-lt"/>
                <a:ea typeface="+mn-ea"/>
                <a:cs typeface="+mn-cs"/>
              </a:defRPr>
            </a:lvl6pPr>
            <a:lvl7pPr marL="3200400" lvl="6" indent="-317500" algn="l" defTabSz="457200" rtl="0" eaLnBrk="1" latinLnBrk="0" hangingPunct="1">
              <a:spcBef>
                <a:spcPts val="0"/>
              </a:spcBef>
              <a:spcAft>
                <a:spcPts val="0"/>
              </a:spcAft>
              <a:buSzPts val="1400"/>
              <a:buFont typeface="Arial"/>
              <a:buChar char="●"/>
              <a:defRPr sz="2000" kern="1200">
                <a:solidFill>
                  <a:schemeClr val="tx1"/>
                </a:solidFill>
                <a:latin typeface="+mn-lt"/>
                <a:ea typeface="+mn-ea"/>
                <a:cs typeface="+mn-cs"/>
              </a:defRPr>
            </a:lvl7pPr>
            <a:lvl8pPr marL="3657600" lvl="7" indent="-317500" algn="l" defTabSz="457200" rtl="0" eaLnBrk="1" latinLnBrk="0" hangingPunct="1">
              <a:spcBef>
                <a:spcPts val="0"/>
              </a:spcBef>
              <a:spcAft>
                <a:spcPts val="0"/>
              </a:spcAft>
              <a:buSzPts val="1400"/>
              <a:buFont typeface="Arial"/>
              <a:buChar char="○"/>
              <a:defRPr sz="2000" kern="1200">
                <a:solidFill>
                  <a:schemeClr val="tx1"/>
                </a:solidFill>
                <a:latin typeface="+mn-lt"/>
                <a:ea typeface="+mn-ea"/>
                <a:cs typeface="+mn-cs"/>
              </a:defRPr>
            </a:lvl8pPr>
            <a:lvl9pPr marL="4114800" lvl="8" indent="-317500" algn="l" defTabSz="457200" rtl="0" eaLnBrk="1" latinLnBrk="0" hangingPunct="1">
              <a:spcBef>
                <a:spcPts val="0"/>
              </a:spcBef>
              <a:spcAft>
                <a:spcPts val="0"/>
              </a:spcAft>
              <a:buSzPts val="1400"/>
              <a:buFont typeface="Arial"/>
              <a:buChar char="■"/>
              <a:defRPr sz="2000" kern="1200">
                <a:solidFill>
                  <a:schemeClr val="tx1"/>
                </a:solidFill>
                <a:latin typeface="+mn-lt"/>
                <a:ea typeface="+mn-ea"/>
                <a:cs typeface="+mn-cs"/>
              </a:defRPr>
            </a:lvl9pPr>
          </a:lstStyle>
          <a:p>
            <a:pPr marL="158750" lvl="0" indent="0">
              <a:lnSpc>
                <a:spcPct val="100000"/>
              </a:lnSpc>
              <a:spcBef>
                <a:spcPts val="1200"/>
              </a:spcBef>
              <a:buClr>
                <a:schemeClr val="dk1"/>
              </a:buClr>
              <a:buSzPts val="1100"/>
              <a:buNone/>
            </a:pPr>
            <a:r>
              <a:rPr lang="en-GB" sz="1500" dirty="0">
                <a:solidFill>
                  <a:schemeClr val="tx2">
                    <a:lumMod val="50000"/>
                    <a:lumOff val="50000"/>
                  </a:schemeClr>
                </a:solidFill>
              </a:rPr>
              <a:t>Use precise geographical terminology throughout.</a:t>
            </a:r>
          </a:p>
          <a:p>
            <a:pPr marL="158750" lvl="0" indent="0">
              <a:lnSpc>
                <a:spcPct val="100000"/>
              </a:lnSpc>
              <a:buClr>
                <a:schemeClr val="dk1"/>
              </a:buClr>
              <a:buSzPts val="1100"/>
              <a:buNone/>
            </a:pPr>
            <a:endParaRPr lang="en-GB" sz="1500" dirty="0">
              <a:solidFill>
                <a:schemeClr val="tx2">
                  <a:lumMod val="50000"/>
                  <a:lumOff val="50000"/>
                </a:schemeClr>
              </a:solidFill>
            </a:endParaRPr>
          </a:p>
          <a:p>
            <a:pPr marL="158750" lvl="0" indent="0">
              <a:lnSpc>
                <a:spcPct val="100000"/>
              </a:lnSpc>
              <a:buClr>
                <a:schemeClr val="dk1"/>
              </a:buClr>
              <a:buSzPts val="1100"/>
              <a:buNone/>
            </a:pPr>
            <a:r>
              <a:rPr lang="en-GB" sz="1500" dirty="0">
                <a:solidFill>
                  <a:schemeClr val="tx2">
                    <a:lumMod val="50000"/>
                    <a:lumOff val="50000"/>
                  </a:schemeClr>
                </a:solidFill>
              </a:rPr>
              <a:t>Refer to specific data from your bar chart as evidence.</a:t>
            </a:r>
          </a:p>
          <a:p>
            <a:pPr marL="158750" lvl="0" indent="0">
              <a:lnSpc>
                <a:spcPct val="100000"/>
              </a:lnSpc>
              <a:buClr>
                <a:schemeClr val="dk1"/>
              </a:buClr>
              <a:buSzPts val="1100"/>
              <a:buNone/>
            </a:pPr>
            <a:endParaRPr lang="en-GB" sz="1500" dirty="0">
              <a:solidFill>
                <a:schemeClr val="tx2">
                  <a:lumMod val="50000"/>
                  <a:lumOff val="50000"/>
                </a:schemeClr>
              </a:solidFill>
            </a:endParaRPr>
          </a:p>
          <a:p>
            <a:pPr marL="158750" lvl="0" indent="0">
              <a:lnSpc>
                <a:spcPct val="100000"/>
              </a:lnSpc>
              <a:buClr>
                <a:schemeClr val="dk1"/>
              </a:buClr>
              <a:buSzPts val="1100"/>
              <a:buNone/>
            </a:pPr>
            <a:r>
              <a:rPr lang="en-GB" sz="1500" dirty="0">
                <a:solidFill>
                  <a:schemeClr val="tx2">
                    <a:lumMod val="50000"/>
                    <a:lumOff val="50000"/>
                  </a:schemeClr>
                </a:solidFill>
              </a:rPr>
              <a:t>Explain the relationship between land use and food security.</a:t>
            </a:r>
          </a:p>
          <a:p>
            <a:pPr marL="158750" lvl="0" indent="0">
              <a:lnSpc>
                <a:spcPct val="100000"/>
              </a:lnSpc>
              <a:buClr>
                <a:schemeClr val="dk1"/>
              </a:buClr>
              <a:buSzPts val="1100"/>
              <a:buNone/>
            </a:pPr>
            <a:endParaRPr lang="en-GB" sz="1500" dirty="0">
              <a:solidFill>
                <a:schemeClr val="tx2">
                  <a:lumMod val="50000"/>
                  <a:lumOff val="50000"/>
                </a:schemeClr>
              </a:solidFill>
            </a:endParaRPr>
          </a:p>
          <a:p>
            <a:pPr marL="158750" lvl="0" indent="0">
              <a:lnSpc>
                <a:spcPct val="100000"/>
              </a:lnSpc>
              <a:buClr>
                <a:schemeClr val="dk1"/>
              </a:buClr>
              <a:buSzPts val="1100"/>
              <a:buNone/>
            </a:pPr>
            <a:r>
              <a:rPr lang="en-GB" sz="1500" dirty="0">
                <a:solidFill>
                  <a:schemeClr val="tx2">
                    <a:lumMod val="50000"/>
                    <a:lumOff val="50000"/>
                  </a:schemeClr>
                </a:solidFill>
              </a:rPr>
              <a:t>Consider why progress on food security has been unequal across different regions of the world.</a:t>
            </a:r>
          </a:p>
          <a:p>
            <a:pPr marL="158750" lvl="0" indent="0">
              <a:lnSpc>
                <a:spcPct val="100000"/>
              </a:lnSpc>
              <a:buClr>
                <a:schemeClr val="dk1"/>
              </a:buClr>
              <a:buSzPts val="1100"/>
              <a:buNone/>
            </a:pPr>
            <a:endParaRPr lang="en-GB" sz="1500" dirty="0">
              <a:solidFill>
                <a:schemeClr val="tx2">
                  <a:lumMod val="50000"/>
                  <a:lumOff val="50000"/>
                </a:schemeClr>
              </a:solidFill>
            </a:endParaRPr>
          </a:p>
          <a:p>
            <a:pPr marL="158750" lvl="0" indent="0">
              <a:lnSpc>
                <a:spcPct val="100000"/>
              </a:lnSpc>
              <a:buClr>
                <a:schemeClr val="dk1"/>
              </a:buClr>
              <a:buSzPts val="1100"/>
              <a:buNone/>
            </a:pPr>
            <a:r>
              <a:rPr lang="en-GB" sz="1500" dirty="0">
                <a:solidFill>
                  <a:schemeClr val="tx2">
                    <a:lumMod val="50000"/>
                    <a:lumOff val="50000"/>
                  </a:schemeClr>
                </a:solidFill>
              </a:rPr>
              <a:t>End with a concluding geographical argument – not just a summary, but a reasoned point about what the evidence suggests.</a:t>
            </a:r>
          </a:p>
        </p:txBody>
      </p:sp>
      <p:pic>
        <p:nvPicPr>
          <p:cNvPr id="4" name="Picture 3">
            <a:extLst>
              <a:ext uri="{FF2B5EF4-FFF2-40B4-BE49-F238E27FC236}">
                <a16:creationId xmlns:a16="http://schemas.microsoft.com/office/drawing/2014/main" id="{C88A109C-4C31-1AF5-BDB5-9E7D2D1B2958}"/>
              </a:ext>
            </a:extLst>
          </p:cNvPr>
          <p:cNvPicPr>
            <a:picLocks noChangeAspect="1"/>
          </p:cNvPicPr>
          <p:nvPr/>
        </p:nvPicPr>
        <p:blipFill>
          <a:blip r:embed="rId3"/>
          <a:stretch>
            <a:fillRect/>
          </a:stretch>
        </p:blipFill>
        <p:spPr>
          <a:xfrm>
            <a:off x="381435" y="1828800"/>
            <a:ext cx="400581" cy="373875"/>
          </a:xfrm>
          <a:prstGeom prst="rect">
            <a:avLst/>
          </a:prstGeom>
        </p:spPr>
      </p:pic>
      <p:pic>
        <p:nvPicPr>
          <p:cNvPr id="5" name="Picture 4">
            <a:extLst>
              <a:ext uri="{FF2B5EF4-FFF2-40B4-BE49-F238E27FC236}">
                <a16:creationId xmlns:a16="http://schemas.microsoft.com/office/drawing/2014/main" id="{B33F3966-FB49-9E6F-6674-DF3A68A3B13F}"/>
              </a:ext>
            </a:extLst>
          </p:cNvPr>
          <p:cNvPicPr>
            <a:picLocks noChangeAspect="1"/>
          </p:cNvPicPr>
          <p:nvPr/>
        </p:nvPicPr>
        <p:blipFill>
          <a:blip r:embed="rId3"/>
          <a:stretch>
            <a:fillRect/>
          </a:stretch>
        </p:blipFill>
        <p:spPr>
          <a:xfrm>
            <a:off x="381435" y="2295780"/>
            <a:ext cx="400581" cy="373875"/>
          </a:xfrm>
          <a:prstGeom prst="rect">
            <a:avLst/>
          </a:prstGeom>
        </p:spPr>
      </p:pic>
      <p:pic>
        <p:nvPicPr>
          <p:cNvPr id="6" name="Picture 5">
            <a:extLst>
              <a:ext uri="{FF2B5EF4-FFF2-40B4-BE49-F238E27FC236}">
                <a16:creationId xmlns:a16="http://schemas.microsoft.com/office/drawing/2014/main" id="{0E44E8A2-533E-68DC-BE4F-0EFA536DFE55}"/>
              </a:ext>
            </a:extLst>
          </p:cNvPr>
          <p:cNvPicPr>
            <a:picLocks noChangeAspect="1"/>
          </p:cNvPicPr>
          <p:nvPr/>
        </p:nvPicPr>
        <p:blipFill>
          <a:blip r:embed="rId3"/>
          <a:stretch>
            <a:fillRect/>
          </a:stretch>
        </p:blipFill>
        <p:spPr>
          <a:xfrm>
            <a:off x="381435" y="2756735"/>
            <a:ext cx="400581" cy="373875"/>
          </a:xfrm>
          <a:prstGeom prst="rect">
            <a:avLst/>
          </a:prstGeom>
        </p:spPr>
      </p:pic>
      <p:pic>
        <p:nvPicPr>
          <p:cNvPr id="7" name="Picture 6">
            <a:extLst>
              <a:ext uri="{FF2B5EF4-FFF2-40B4-BE49-F238E27FC236}">
                <a16:creationId xmlns:a16="http://schemas.microsoft.com/office/drawing/2014/main" id="{8EEA2DF7-851F-ABDB-A5AB-F7978E4EFE5D}"/>
              </a:ext>
            </a:extLst>
          </p:cNvPr>
          <p:cNvPicPr>
            <a:picLocks noChangeAspect="1"/>
          </p:cNvPicPr>
          <p:nvPr/>
        </p:nvPicPr>
        <p:blipFill>
          <a:blip r:embed="rId3"/>
          <a:stretch>
            <a:fillRect/>
          </a:stretch>
        </p:blipFill>
        <p:spPr>
          <a:xfrm>
            <a:off x="381435" y="3217690"/>
            <a:ext cx="400581" cy="373875"/>
          </a:xfrm>
          <a:prstGeom prst="rect">
            <a:avLst/>
          </a:prstGeom>
        </p:spPr>
      </p:pic>
      <p:pic>
        <p:nvPicPr>
          <p:cNvPr id="8" name="Picture 7">
            <a:extLst>
              <a:ext uri="{FF2B5EF4-FFF2-40B4-BE49-F238E27FC236}">
                <a16:creationId xmlns:a16="http://schemas.microsoft.com/office/drawing/2014/main" id="{50C5FEA9-C98A-3DA0-95B2-C2CA8A1D5EE7}"/>
              </a:ext>
            </a:extLst>
          </p:cNvPr>
          <p:cNvPicPr>
            <a:picLocks noChangeAspect="1"/>
          </p:cNvPicPr>
          <p:nvPr/>
        </p:nvPicPr>
        <p:blipFill>
          <a:blip r:embed="rId3"/>
          <a:stretch>
            <a:fillRect/>
          </a:stretch>
        </p:blipFill>
        <p:spPr>
          <a:xfrm>
            <a:off x="381548" y="3678645"/>
            <a:ext cx="400581" cy="37387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4"/>
          <p:cNvSpPr txBox="1">
            <a:spLocks noGrp="1"/>
          </p:cNvSpPr>
          <p:nvPr>
            <p:ph type="title"/>
          </p:nvPr>
        </p:nvSpPr>
        <p:spPr>
          <a:xfrm>
            <a:off x="180125" y="94175"/>
            <a:ext cx="8520600" cy="5727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990"/>
              <a:buNone/>
            </a:pPr>
            <a:r>
              <a:rPr lang="en-GB" sz="2400" b="1" dirty="0"/>
              <a:t>Where does our food come from, and what</a:t>
            </a:r>
            <a:br>
              <a:rPr lang="en-GB" sz="2400" b="1" dirty="0"/>
            </a:br>
            <a:r>
              <a:rPr lang="en-GB" sz="2400" b="1" dirty="0"/>
              <a:t>does feeding the world actually take?</a:t>
            </a:r>
            <a:endParaRPr sz="2400" b="1" dirty="0"/>
          </a:p>
        </p:txBody>
      </p:sp>
      <p:sp>
        <p:nvSpPr>
          <p:cNvPr id="137" name="Google Shape;137;p24"/>
          <p:cNvSpPr txBox="1">
            <a:spLocks noGrp="1"/>
          </p:cNvSpPr>
          <p:nvPr>
            <p:ph type="body" idx="1"/>
          </p:nvPr>
        </p:nvSpPr>
        <p:spPr>
          <a:xfrm>
            <a:off x="6523666" y="1088570"/>
            <a:ext cx="1978075" cy="1382485"/>
          </a:xfrm>
          <a:prstGeom prst="rect">
            <a:avLst/>
          </a:prstGeom>
          <a:solidFill>
            <a:srgbClr val="008375"/>
          </a:solidFill>
          <a:ln w="9525" cap="flat" cmpd="sng">
            <a:solidFill>
              <a:srgbClr val="000000"/>
            </a:solidFill>
            <a:prstDash val="dot"/>
            <a:round/>
            <a:headEnd type="none" w="sm" len="sm"/>
            <a:tailEnd type="none" w="sm" len="sm"/>
          </a:ln>
        </p:spPr>
        <p:txBody>
          <a:bodyPr spcFirstLastPara="1" wrap="square" lIns="91425" tIns="91425" rIns="91425" bIns="91425" anchor="t" anchorCtr="0">
            <a:normAutofit/>
          </a:bodyPr>
          <a:lstStyle/>
          <a:p>
            <a:pPr marL="0" lvl="0" indent="0" algn="l" rtl="0">
              <a:lnSpc>
                <a:spcPct val="100000"/>
              </a:lnSpc>
              <a:spcBef>
                <a:spcPts val="0"/>
              </a:spcBef>
              <a:spcAft>
                <a:spcPts val="1200"/>
              </a:spcAft>
              <a:buNone/>
            </a:pPr>
            <a:r>
              <a:rPr lang="en-GB" sz="1300" b="1" dirty="0">
                <a:solidFill>
                  <a:schemeClr val="bg1"/>
                </a:solidFill>
              </a:rPr>
              <a:t>Key terms to include: </a:t>
            </a:r>
            <a:r>
              <a:rPr lang="en-GB" sz="1300" dirty="0">
                <a:solidFill>
                  <a:schemeClr val="bg1"/>
                </a:solidFill>
              </a:rPr>
              <a:t>land use, food security, natural resources, conversion problem</a:t>
            </a:r>
            <a:endParaRPr sz="1300" dirty="0">
              <a:solidFill>
                <a:schemeClr val="bg1"/>
              </a:solidFill>
            </a:endParaRPr>
          </a:p>
        </p:txBody>
      </p:sp>
      <p:sp>
        <p:nvSpPr>
          <p:cNvPr id="138" name="Google Shape;138;p24"/>
          <p:cNvSpPr txBox="1"/>
          <p:nvPr/>
        </p:nvSpPr>
        <p:spPr>
          <a:xfrm>
            <a:off x="332529" y="844295"/>
            <a:ext cx="6088200" cy="3958746"/>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Clr>
                <a:schemeClr val="dk1"/>
              </a:buClr>
              <a:buSzPts val="1100"/>
              <a:buFont typeface="Arial"/>
              <a:buNone/>
            </a:pPr>
            <a:r>
              <a:rPr lang="en-GB" sz="1200" b="1" dirty="0">
                <a:solidFill>
                  <a:srgbClr val="008375"/>
                </a:solidFill>
                <a:latin typeface="Trebuchet MS" panose="020B0703020202090204" pitchFamily="34" charset="0"/>
              </a:rPr>
              <a:t>Paragraph 1 – How is agricultural land used globally?</a:t>
            </a:r>
            <a:endParaRPr sz="1200" b="1" dirty="0">
              <a:solidFill>
                <a:srgbClr val="008375"/>
              </a:solidFill>
              <a:latin typeface="Trebuchet MS" panose="020B0703020202090204" pitchFamily="34" charset="0"/>
            </a:endParaRPr>
          </a:p>
          <a:p>
            <a:pPr marL="0" lvl="0" indent="0" algn="l" rtl="0">
              <a:lnSpc>
                <a:spcPct val="115000"/>
              </a:lnSpc>
              <a:spcBef>
                <a:spcPts val="1200"/>
              </a:spcBef>
              <a:spcAft>
                <a:spcPts val="0"/>
              </a:spcAft>
              <a:buClr>
                <a:schemeClr val="dk1"/>
              </a:buClr>
              <a:buSzPts val="1100"/>
              <a:buFont typeface="Arial"/>
              <a:buNone/>
            </a:pPr>
            <a:r>
              <a:rPr lang="en-GB" sz="1100" dirty="0">
                <a:solidFill>
                  <a:schemeClr val="tx2">
                    <a:lumMod val="50000"/>
                    <a:lumOff val="50000"/>
                  </a:schemeClr>
                </a:solidFill>
                <a:latin typeface="Trebuchet MS" panose="020B0703020202090204" pitchFamily="34" charset="0"/>
              </a:rPr>
              <a:t>Describe how the world’s agricultural land is currently distributed and used. Include at least one statistic.</a:t>
            </a:r>
            <a:endParaRPr sz="1100" dirty="0">
              <a:solidFill>
                <a:schemeClr val="tx2">
                  <a:lumMod val="50000"/>
                  <a:lumOff val="50000"/>
                </a:schemeClr>
              </a:solidFill>
              <a:latin typeface="Trebuchet MS" panose="020B0703020202090204" pitchFamily="34" charset="0"/>
            </a:endParaRPr>
          </a:p>
          <a:p>
            <a:pPr marL="0" lvl="0" indent="0" algn="l" rtl="0">
              <a:lnSpc>
                <a:spcPct val="115000"/>
              </a:lnSpc>
              <a:spcBef>
                <a:spcPts val="1200"/>
              </a:spcBef>
              <a:spcAft>
                <a:spcPts val="0"/>
              </a:spcAft>
              <a:buClr>
                <a:schemeClr val="dk1"/>
              </a:buClr>
              <a:buSzPts val="1100"/>
              <a:buFont typeface="Arial"/>
              <a:buNone/>
            </a:pPr>
            <a:r>
              <a:rPr lang="en-GB" sz="1200" b="1" dirty="0">
                <a:solidFill>
                  <a:srgbClr val="008375"/>
                </a:solidFill>
                <a:latin typeface="Trebuchet MS" panose="020B0703020202090204" pitchFamily="34" charset="0"/>
              </a:rPr>
              <a:t>Paragraph 2 – What does the land use data show?</a:t>
            </a:r>
            <a:endParaRPr sz="1200" b="1" dirty="0">
              <a:solidFill>
                <a:srgbClr val="008375"/>
              </a:solidFill>
              <a:latin typeface="Trebuchet MS" panose="020B0703020202090204" pitchFamily="34" charset="0"/>
            </a:endParaRPr>
          </a:p>
          <a:p>
            <a:pPr marL="0" lvl="0" indent="0" algn="l" rtl="0">
              <a:lnSpc>
                <a:spcPct val="115000"/>
              </a:lnSpc>
              <a:spcBef>
                <a:spcPts val="1200"/>
              </a:spcBef>
              <a:spcAft>
                <a:spcPts val="0"/>
              </a:spcAft>
              <a:buClr>
                <a:schemeClr val="dk1"/>
              </a:buClr>
              <a:buSzPts val="1100"/>
              <a:buFont typeface="Arial"/>
              <a:buNone/>
            </a:pPr>
            <a:r>
              <a:rPr lang="en-GB" sz="1100" dirty="0">
                <a:solidFill>
                  <a:schemeClr val="tx2">
                    <a:lumMod val="50000"/>
                    <a:lumOff val="50000"/>
                  </a:schemeClr>
                </a:solidFill>
                <a:latin typeface="Trebuchet MS" panose="020B0703020202090204" pitchFamily="34" charset="0"/>
              </a:rPr>
              <a:t>Refer to your bar chart. Describe the pattern you found, and give at least two specific examples from the data to support your point.</a:t>
            </a:r>
            <a:endParaRPr sz="1100" dirty="0">
              <a:solidFill>
                <a:schemeClr val="tx2">
                  <a:lumMod val="50000"/>
                  <a:lumOff val="50000"/>
                </a:schemeClr>
              </a:solidFill>
              <a:latin typeface="Trebuchet MS" panose="020B0703020202090204" pitchFamily="34" charset="0"/>
            </a:endParaRPr>
          </a:p>
          <a:p>
            <a:pPr marL="0" lvl="0" indent="0" algn="l" rtl="0">
              <a:lnSpc>
                <a:spcPct val="115000"/>
              </a:lnSpc>
              <a:spcBef>
                <a:spcPts val="1200"/>
              </a:spcBef>
              <a:spcAft>
                <a:spcPts val="0"/>
              </a:spcAft>
              <a:buClr>
                <a:schemeClr val="dk1"/>
              </a:buClr>
              <a:buSzPts val="1100"/>
              <a:buFont typeface="Arial"/>
              <a:buNone/>
            </a:pPr>
            <a:r>
              <a:rPr lang="en-GB" sz="1200" b="1" dirty="0">
                <a:solidFill>
                  <a:srgbClr val="008375"/>
                </a:solidFill>
                <a:latin typeface="Trebuchet MS" panose="020B0703020202090204" pitchFamily="34" charset="0"/>
              </a:rPr>
              <a:t>Paragraph 3 – How does this connect to food security?</a:t>
            </a:r>
            <a:endParaRPr sz="1200" b="1" dirty="0">
              <a:solidFill>
                <a:srgbClr val="008375"/>
              </a:solidFill>
              <a:latin typeface="Trebuchet MS" panose="020B0703020202090204" pitchFamily="34" charset="0"/>
            </a:endParaRPr>
          </a:p>
          <a:p>
            <a:pPr marL="0" lvl="0" indent="0" algn="l" rtl="0">
              <a:lnSpc>
                <a:spcPct val="115000"/>
              </a:lnSpc>
              <a:spcBef>
                <a:spcPts val="1200"/>
              </a:spcBef>
              <a:spcAft>
                <a:spcPts val="0"/>
              </a:spcAft>
              <a:buNone/>
            </a:pPr>
            <a:r>
              <a:rPr lang="en-GB" sz="1100" dirty="0">
                <a:solidFill>
                  <a:schemeClr val="tx2">
                    <a:lumMod val="50000"/>
                    <a:lumOff val="50000"/>
                  </a:schemeClr>
                </a:solidFill>
                <a:latin typeface="Trebuchet MS" panose="020B0703020202090204" pitchFamily="34" charset="0"/>
              </a:rPr>
              <a:t>Explain what food security means and how the way land is used affects people’s ability to access enough food. Use the term ‘food security’ in your answer.</a:t>
            </a:r>
            <a:endParaRPr sz="1100" dirty="0">
              <a:solidFill>
                <a:schemeClr val="tx2">
                  <a:lumMod val="50000"/>
                  <a:lumOff val="50000"/>
                </a:schemeClr>
              </a:solidFill>
              <a:latin typeface="Trebuchet MS" panose="020B0703020202090204" pitchFamily="34" charset="0"/>
            </a:endParaRPr>
          </a:p>
          <a:p>
            <a:pPr marL="0" lvl="0" indent="0" algn="l" rtl="0">
              <a:lnSpc>
                <a:spcPct val="115000"/>
              </a:lnSpc>
              <a:spcBef>
                <a:spcPts val="1200"/>
              </a:spcBef>
              <a:spcAft>
                <a:spcPts val="0"/>
              </a:spcAft>
              <a:buNone/>
            </a:pPr>
            <a:r>
              <a:rPr lang="en-GB" sz="1200" b="1" dirty="0">
                <a:solidFill>
                  <a:srgbClr val="008375"/>
                </a:solidFill>
                <a:latin typeface="Trebuchet MS" panose="020B0703020202090204" pitchFamily="34" charset="0"/>
              </a:rPr>
              <a:t>Paragraph 4 – Geographical conclusion</a:t>
            </a:r>
            <a:endParaRPr sz="1200" b="1" dirty="0">
              <a:solidFill>
                <a:srgbClr val="008375"/>
              </a:solidFill>
              <a:latin typeface="Trebuchet MS" panose="020B0703020202090204" pitchFamily="34" charset="0"/>
            </a:endParaRPr>
          </a:p>
          <a:p>
            <a:pPr marL="0" lvl="0" indent="0" algn="l" rtl="0">
              <a:lnSpc>
                <a:spcPct val="115000"/>
              </a:lnSpc>
              <a:spcBef>
                <a:spcPts val="1200"/>
              </a:spcBef>
              <a:spcAft>
                <a:spcPts val="1200"/>
              </a:spcAft>
              <a:buNone/>
            </a:pPr>
            <a:r>
              <a:rPr lang="en-GB" sz="1100" dirty="0">
                <a:solidFill>
                  <a:schemeClr val="tx2">
                    <a:lumMod val="50000"/>
                    <a:lumOff val="50000"/>
                  </a:schemeClr>
                </a:solidFill>
                <a:latin typeface="Trebuchet MS" panose="020B0703020202090204" pitchFamily="34" charset="0"/>
              </a:rPr>
              <a:t>Answer the enquiry question in your own words. What does feeding the world actually take, and what are the geographical implications of the current food system?</a:t>
            </a:r>
            <a:endParaRPr sz="1800" dirty="0">
              <a:solidFill>
                <a:schemeClr val="tx2">
                  <a:lumMod val="50000"/>
                  <a:lumOff val="50000"/>
                </a:schemeClr>
              </a:solidFill>
              <a:latin typeface="Trebuchet MS" panose="020B0703020202090204" pitchFamily="34" charset="0"/>
            </a:endParaRPr>
          </a:p>
        </p:txBody>
      </p:sp>
      <p:sp>
        <p:nvSpPr>
          <p:cNvPr id="139" name="Google Shape;139;p24"/>
          <p:cNvSpPr txBox="1"/>
          <p:nvPr/>
        </p:nvSpPr>
        <p:spPr>
          <a:xfrm>
            <a:off x="6329098" y="2091901"/>
            <a:ext cx="2367210" cy="2339072"/>
          </a:xfrm>
          <a:prstGeom prst="rect">
            <a:avLst/>
          </a:prstGeom>
          <a:solidFill>
            <a:srgbClr val="E0EFF1"/>
          </a:solidFill>
          <a:ln w="9525" cap="flat" cmpd="sng">
            <a:noFill/>
            <a:prstDash val="dot"/>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GB" sz="1400" b="1" dirty="0">
                <a:solidFill>
                  <a:srgbClr val="008375"/>
                </a:solidFill>
                <a:latin typeface="Trebuchet MS" panose="020B0703020202090204" pitchFamily="34" charset="0"/>
              </a:rPr>
              <a:t>Challenge</a:t>
            </a:r>
          </a:p>
          <a:p>
            <a:pPr marL="0" lvl="0" indent="0" algn="ctr" rtl="0">
              <a:spcBef>
                <a:spcPts val="0"/>
              </a:spcBef>
              <a:spcAft>
                <a:spcPts val="0"/>
              </a:spcAft>
              <a:buNone/>
            </a:pPr>
            <a:r>
              <a:rPr lang="en-GB" sz="1400" dirty="0">
                <a:solidFill>
                  <a:srgbClr val="008375"/>
                </a:solidFill>
                <a:latin typeface="Trebuchet MS" panose="020B0703020202090204" pitchFamily="34" charset="0"/>
              </a:rPr>
              <a:t>Explain the connection between how agricultural land is currently used and levels of food insecurity around the world. In your answer, consider who benefits from the current food system and who doesn’t. </a:t>
            </a:r>
            <a:endParaRPr sz="1400" dirty="0">
              <a:solidFill>
                <a:srgbClr val="008375"/>
              </a:solidFill>
              <a:latin typeface="Trebuchet MS" panose="020B070302020209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5"/>
          <p:cNvSpPr txBox="1">
            <a:spLocks noGrp="1"/>
          </p:cNvSpPr>
          <p:nvPr>
            <p:ph type="title"/>
          </p:nvPr>
        </p:nvSpPr>
        <p:spPr>
          <a:xfrm>
            <a:off x="384909" y="1002363"/>
            <a:ext cx="3000460" cy="3051115"/>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GB" sz="3150" b="1" dirty="0"/>
              <a:t>Where does our food come from, and what does feeding the world actually take?</a:t>
            </a:r>
            <a:endParaRPr b="1" dirty="0"/>
          </a:p>
        </p:txBody>
      </p:sp>
      <p:pic>
        <p:nvPicPr>
          <p:cNvPr id="4" name="Picture 3">
            <a:extLst>
              <a:ext uri="{FF2B5EF4-FFF2-40B4-BE49-F238E27FC236}">
                <a16:creationId xmlns:a16="http://schemas.microsoft.com/office/drawing/2014/main" id="{D67DB875-A4CD-04F4-7567-B3BA77122412}"/>
              </a:ext>
            </a:extLst>
          </p:cNvPr>
          <p:cNvPicPr>
            <a:picLocks noChangeAspect="1"/>
          </p:cNvPicPr>
          <p:nvPr/>
        </p:nvPicPr>
        <p:blipFill>
          <a:blip r:embed="rId3"/>
          <a:stretch>
            <a:fillRect/>
          </a:stretch>
        </p:blipFill>
        <p:spPr>
          <a:xfrm>
            <a:off x="3674862" y="748189"/>
            <a:ext cx="4957934" cy="3305289"/>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6"/>
          <p:cNvSpPr txBox="1">
            <a:spLocks noGrp="1"/>
          </p:cNvSpPr>
          <p:nvPr>
            <p:ph type="title"/>
          </p:nvPr>
        </p:nvSpPr>
        <p:spPr>
          <a:xfrm>
            <a:off x="0" y="1160865"/>
            <a:ext cx="9144000" cy="828907"/>
          </a:xfrm>
          <a:prstGeom prst="rect">
            <a:avLst/>
          </a:prstGeom>
        </p:spPr>
        <p:txBody>
          <a:bodyPr spcFirstLastPara="1" wrap="square" lIns="91425" tIns="91425" rIns="91425" bIns="91425" anchor="t" anchorCtr="0">
            <a:normAutofit/>
          </a:bodyPr>
          <a:lstStyle/>
          <a:p>
            <a:pPr marL="0" lvl="0" indent="0" rtl="0">
              <a:spcBef>
                <a:spcPts val="0"/>
              </a:spcBef>
              <a:spcAft>
                <a:spcPts val="0"/>
              </a:spcAft>
              <a:buNone/>
            </a:pPr>
            <a:r>
              <a:rPr lang="en-GB" sz="2400" b="0" i="1" dirty="0"/>
              <a:t>Exit question</a:t>
            </a:r>
            <a:endParaRPr sz="2400" b="0" i="1" dirty="0"/>
          </a:p>
        </p:txBody>
      </p:sp>
      <p:sp>
        <p:nvSpPr>
          <p:cNvPr id="151" name="Google Shape;151;p26"/>
          <p:cNvSpPr txBox="1">
            <a:spLocks noGrp="1"/>
          </p:cNvSpPr>
          <p:nvPr>
            <p:ph type="body" idx="4294967295"/>
          </p:nvPr>
        </p:nvSpPr>
        <p:spPr>
          <a:xfrm>
            <a:off x="0" y="1898332"/>
            <a:ext cx="9144000" cy="1834515"/>
          </a:xfrm>
          <a:prstGeom prst="rect">
            <a:avLst/>
          </a:prstGeom>
        </p:spPr>
        <p:txBody>
          <a:bodyPr spcFirstLastPara="1" wrap="square" lIns="91425" tIns="91425" rIns="91425" bIns="91425" anchor="t" anchorCtr="0">
            <a:normAutofit fontScale="92500" lnSpcReduction="10000"/>
          </a:bodyPr>
          <a:lstStyle/>
          <a:p>
            <a:pPr marL="0" lvl="0" indent="0" algn="ctr" rtl="0">
              <a:lnSpc>
                <a:spcPct val="100000"/>
              </a:lnSpc>
              <a:spcBef>
                <a:spcPts val="0"/>
              </a:spcBef>
              <a:spcAft>
                <a:spcPts val="1200"/>
              </a:spcAft>
              <a:buNone/>
            </a:pPr>
            <a:r>
              <a:rPr lang="en-GB" sz="5100" b="1" dirty="0"/>
              <a:t>What has surprised me</a:t>
            </a:r>
          </a:p>
          <a:p>
            <a:pPr marL="0" lvl="0" indent="0" algn="ctr" rtl="0">
              <a:lnSpc>
                <a:spcPct val="100000"/>
              </a:lnSpc>
              <a:spcBef>
                <a:spcPts val="0"/>
              </a:spcBef>
              <a:spcAft>
                <a:spcPts val="1200"/>
              </a:spcAft>
              <a:buNone/>
            </a:pPr>
            <a:r>
              <a:rPr lang="en-GB" sz="5100" b="1" dirty="0"/>
              <a:t>from this lesson?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14"/>
          <p:cNvSpPr txBox="1">
            <a:spLocks noGrp="1"/>
          </p:cNvSpPr>
          <p:nvPr>
            <p:ph type="body" idx="1"/>
          </p:nvPr>
        </p:nvSpPr>
        <p:spPr>
          <a:xfrm>
            <a:off x="0" y="377625"/>
            <a:ext cx="9144000" cy="591900"/>
          </a:xfrm>
          <a:prstGeom prst="rect">
            <a:avLst/>
          </a:prstGeom>
        </p:spPr>
        <p:txBody>
          <a:bodyPr spcFirstLastPara="1" wrap="square" lIns="91425" tIns="91425" rIns="91425" bIns="91425" anchor="t" anchorCtr="0">
            <a:normAutofit/>
          </a:bodyPr>
          <a:lstStyle/>
          <a:p>
            <a:pPr marL="0" lvl="0" indent="0" algn="ctr" rtl="0">
              <a:spcBef>
                <a:spcPts val="0"/>
              </a:spcBef>
              <a:spcAft>
                <a:spcPts val="1200"/>
              </a:spcAft>
              <a:buNone/>
            </a:pPr>
            <a:r>
              <a:rPr lang="en-GB" sz="2900" b="1" dirty="0"/>
              <a:t>What’s on your plate, and where did it begin?</a:t>
            </a:r>
            <a:endParaRPr sz="2900" b="1" dirty="0"/>
          </a:p>
        </p:txBody>
      </p:sp>
      <p:sp>
        <p:nvSpPr>
          <p:cNvPr id="61" name="Google Shape;61;p14"/>
          <p:cNvSpPr txBox="1">
            <a:spLocks noGrp="1"/>
          </p:cNvSpPr>
          <p:nvPr>
            <p:ph type="body" idx="4294967295"/>
          </p:nvPr>
        </p:nvSpPr>
        <p:spPr>
          <a:xfrm>
            <a:off x="387480" y="1574385"/>
            <a:ext cx="3065020" cy="2164067"/>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GB" b="1" dirty="0">
                <a:solidFill>
                  <a:srgbClr val="008375"/>
                </a:solidFill>
              </a:rPr>
              <a:t>Look at the photograph and consider:</a:t>
            </a:r>
            <a:endParaRPr b="1" dirty="0">
              <a:solidFill>
                <a:srgbClr val="008375"/>
              </a:solidFill>
            </a:endParaRPr>
          </a:p>
          <a:p>
            <a:pPr marL="457200" lvl="0" indent="-336868" algn="l" rtl="0">
              <a:spcBef>
                <a:spcPts val="1200"/>
              </a:spcBef>
              <a:spcAft>
                <a:spcPts val="0"/>
              </a:spcAft>
              <a:buClr>
                <a:srgbClr val="008375"/>
              </a:buClr>
              <a:buSzPct val="100000"/>
              <a:buAutoNum type="alphaLcParenR"/>
            </a:pPr>
            <a:r>
              <a:rPr lang="en-GB" dirty="0">
                <a:solidFill>
                  <a:schemeClr val="tx2">
                    <a:lumMod val="50000"/>
                    <a:lumOff val="50000"/>
                  </a:schemeClr>
                </a:solidFill>
              </a:rPr>
              <a:t>Where in the world might the ingredients have come from?</a:t>
            </a:r>
            <a:endParaRPr dirty="0">
              <a:solidFill>
                <a:schemeClr val="tx2">
                  <a:lumMod val="50000"/>
                  <a:lumOff val="50000"/>
                </a:schemeClr>
              </a:solidFill>
            </a:endParaRPr>
          </a:p>
          <a:p>
            <a:pPr marL="457200" lvl="0" indent="-336868" algn="l" rtl="0">
              <a:spcBef>
                <a:spcPts val="0"/>
              </a:spcBef>
              <a:spcAft>
                <a:spcPts val="0"/>
              </a:spcAft>
              <a:buClr>
                <a:srgbClr val="008375"/>
              </a:buClr>
              <a:buSzPct val="100000"/>
              <a:buAutoNum type="alphaLcParenR"/>
            </a:pPr>
            <a:r>
              <a:rPr lang="en-GB" dirty="0">
                <a:solidFill>
                  <a:schemeClr val="tx2">
                    <a:lumMod val="50000"/>
                    <a:lumOff val="50000"/>
                  </a:schemeClr>
                </a:solidFill>
              </a:rPr>
              <a:t>What did nature have to provide to produce this meal?</a:t>
            </a:r>
            <a:endParaRPr dirty="0">
              <a:solidFill>
                <a:schemeClr val="tx2">
                  <a:lumMod val="50000"/>
                  <a:lumOff val="50000"/>
                </a:schemeClr>
              </a:solidFill>
            </a:endParaRPr>
          </a:p>
        </p:txBody>
      </p:sp>
      <p:pic>
        <p:nvPicPr>
          <p:cNvPr id="3" name="Picture 2">
            <a:extLst>
              <a:ext uri="{FF2B5EF4-FFF2-40B4-BE49-F238E27FC236}">
                <a16:creationId xmlns:a16="http://schemas.microsoft.com/office/drawing/2014/main" id="{1C753BA2-8BCD-B5FD-109B-6F4DAA94CFD5}"/>
              </a:ext>
            </a:extLst>
          </p:cNvPr>
          <p:cNvPicPr>
            <a:picLocks noChangeAspect="1"/>
          </p:cNvPicPr>
          <p:nvPr/>
        </p:nvPicPr>
        <p:blipFill>
          <a:blip r:embed="rId3"/>
          <a:stretch>
            <a:fillRect/>
          </a:stretch>
        </p:blipFill>
        <p:spPr>
          <a:xfrm>
            <a:off x="3666316" y="1003775"/>
            <a:ext cx="4957934" cy="330528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pic>
        <p:nvPicPr>
          <p:cNvPr id="7" name="Picture 6">
            <a:extLst>
              <a:ext uri="{FF2B5EF4-FFF2-40B4-BE49-F238E27FC236}">
                <a16:creationId xmlns:a16="http://schemas.microsoft.com/office/drawing/2014/main" id="{BC2CAA63-2A31-FB5F-9F63-DAEAC9857FA1}"/>
              </a:ext>
            </a:extLst>
          </p:cNvPr>
          <p:cNvPicPr>
            <a:picLocks noChangeAspect="1"/>
          </p:cNvPicPr>
          <p:nvPr/>
        </p:nvPicPr>
        <p:blipFill>
          <a:blip r:embed="rId3"/>
          <a:stretch>
            <a:fillRect/>
          </a:stretch>
        </p:blipFill>
        <p:spPr>
          <a:xfrm>
            <a:off x="1136650" y="571500"/>
            <a:ext cx="6870700" cy="40005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p16"/>
          <p:cNvSpPr txBox="1">
            <a:spLocks noGrp="1"/>
          </p:cNvSpPr>
          <p:nvPr>
            <p:ph type="title"/>
          </p:nvPr>
        </p:nvSpPr>
        <p:spPr>
          <a:xfrm>
            <a:off x="0" y="109797"/>
            <a:ext cx="91440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GB" b="1" dirty="0"/>
              <a:t>What are we going to learn?</a:t>
            </a:r>
            <a:endParaRPr b="1" dirty="0"/>
          </a:p>
        </p:txBody>
      </p:sp>
      <p:sp>
        <p:nvSpPr>
          <p:cNvPr id="74" name="Google Shape;74;p16"/>
          <p:cNvSpPr txBox="1">
            <a:spLocks noGrp="1"/>
          </p:cNvSpPr>
          <p:nvPr>
            <p:ph type="body" idx="1"/>
          </p:nvPr>
        </p:nvSpPr>
        <p:spPr>
          <a:xfrm>
            <a:off x="311700" y="682497"/>
            <a:ext cx="8520600" cy="38121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1550" b="1" dirty="0">
                <a:solidFill>
                  <a:srgbClr val="008375"/>
                </a:solidFill>
              </a:rPr>
              <a:t>Learning objectives</a:t>
            </a:r>
            <a:endParaRPr sz="1550" b="1" dirty="0">
              <a:solidFill>
                <a:srgbClr val="008375"/>
              </a:solidFill>
            </a:endParaRPr>
          </a:p>
          <a:p>
            <a:pPr marL="457200" lvl="0" indent="-325755" algn="l" rtl="0">
              <a:lnSpc>
                <a:spcPct val="100000"/>
              </a:lnSpc>
              <a:spcBef>
                <a:spcPts val="1200"/>
              </a:spcBef>
              <a:spcAft>
                <a:spcPts val="0"/>
              </a:spcAft>
              <a:buClr>
                <a:srgbClr val="008375"/>
              </a:buClr>
              <a:buSzPct val="100000"/>
              <a:buAutoNum type="arabicPeriod"/>
            </a:pPr>
            <a:r>
              <a:rPr lang="en-GB" sz="1550" dirty="0">
                <a:solidFill>
                  <a:schemeClr val="tx2">
                    <a:lumMod val="50000"/>
                    <a:lumOff val="50000"/>
                  </a:schemeClr>
                </a:solidFill>
              </a:rPr>
              <a:t>Describe how agricultural land is currently distributed and used globally.</a:t>
            </a:r>
            <a:endParaRPr sz="1550" dirty="0">
              <a:solidFill>
                <a:schemeClr val="tx2">
                  <a:lumMod val="50000"/>
                  <a:lumOff val="50000"/>
                </a:schemeClr>
              </a:solidFill>
            </a:endParaRPr>
          </a:p>
          <a:p>
            <a:pPr marL="457200" lvl="0" indent="-325755" algn="l" rtl="0">
              <a:lnSpc>
                <a:spcPct val="100000"/>
              </a:lnSpc>
              <a:spcBef>
                <a:spcPts val="0"/>
              </a:spcBef>
              <a:spcAft>
                <a:spcPts val="0"/>
              </a:spcAft>
              <a:buClr>
                <a:srgbClr val="008375"/>
              </a:buClr>
              <a:buSzPct val="100000"/>
              <a:buAutoNum type="arabicPeriod"/>
            </a:pPr>
            <a:r>
              <a:rPr lang="en-GB" sz="1550" dirty="0">
                <a:solidFill>
                  <a:schemeClr val="tx2">
                    <a:lumMod val="50000"/>
                    <a:lumOff val="50000"/>
                  </a:schemeClr>
                </a:solidFill>
              </a:rPr>
              <a:t>Explain why the amount of land needed to produce food varies depending on what is being grown.</a:t>
            </a:r>
            <a:endParaRPr sz="1550" dirty="0">
              <a:solidFill>
                <a:schemeClr val="tx2">
                  <a:lumMod val="50000"/>
                  <a:lumOff val="50000"/>
                </a:schemeClr>
              </a:solidFill>
            </a:endParaRPr>
          </a:p>
          <a:p>
            <a:pPr marL="457200" lvl="0" indent="-325755" algn="l" rtl="0">
              <a:lnSpc>
                <a:spcPct val="100000"/>
              </a:lnSpc>
              <a:spcBef>
                <a:spcPts val="0"/>
              </a:spcBef>
              <a:spcAft>
                <a:spcPts val="0"/>
              </a:spcAft>
              <a:buClr>
                <a:srgbClr val="008375"/>
              </a:buClr>
              <a:buSzPct val="100000"/>
              <a:buAutoNum type="arabicPeriod"/>
            </a:pPr>
            <a:r>
              <a:rPr lang="en-GB" sz="1550" dirty="0">
                <a:solidFill>
                  <a:schemeClr val="tx2">
                    <a:lumMod val="50000"/>
                    <a:lumOff val="50000"/>
                  </a:schemeClr>
                </a:solidFill>
              </a:rPr>
              <a:t>Analyse how global food systems are connected to food security. </a:t>
            </a:r>
            <a:endParaRPr sz="1550" dirty="0">
              <a:solidFill>
                <a:schemeClr val="tx2">
                  <a:lumMod val="50000"/>
                  <a:lumOff val="50000"/>
                </a:schemeClr>
              </a:solidFill>
            </a:endParaRPr>
          </a:p>
          <a:p>
            <a:pPr marL="0" lvl="0" indent="0" algn="l" rtl="0">
              <a:lnSpc>
                <a:spcPct val="100000"/>
              </a:lnSpc>
              <a:spcBef>
                <a:spcPts val="600"/>
              </a:spcBef>
              <a:spcAft>
                <a:spcPts val="0"/>
              </a:spcAft>
              <a:buNone/>
            </a:pPr>
            <a:endParaRPr lang="en-GB" sz="1550" b="1" dirty="0">
              <a:solidFill>
                <a:srgbClr val="008375"/>
              </a:solidFill>
            </a:endParaRPr>
          </a:p>
          <a:p>
            <a:pPr marL="0" lvl="0" indent="0" algn="l" rtl="0">
              <a:lnSpc>
                <a:spcPct val="100000"/>
              </a:lnSpc>
              <a:spcBef>
                <a:spcPts val="600"/>
              </a:spcBef>
              <a:spcAft>
                <a:spcPts val="0"/>
              </a:spcAft>
              <a:buNone/>
            </a:pPr>
            <a:r>
              <a:rPr lang="en-GB" sz="1550" b="1" dirty="0">
                <a:solidFill>
                  <a:srgbClr val="008375"/>
                </a:solidFill>
              </a:rPr>
              <a:t>Key terms</a:t>
            </a:r>
            <a:endParaRPr sz="1550" b="1" dirty="0">
              <a:solidFill>
                <a:srgbClr val="008375"/>
              </a:solidFill>
            </a:endParaRPr>
          </a:p>
          <a:p>
            <a:pPr marL="0" lvl="0" indent="0" algn="l" rtl="0">
              <a:lnSpc>
                <a:spcPct val="100000"/>
              </a:lnSpc>
              <a:spcBef>
                <a:spcPts val="1200"/>
              </a:spcBef>
              <a:spcAft>
                <a:spcPts val="0"/>
              </a:spcAft>
              <a:buNone/>
            </a:pPr>
            <a:r>
              <a:rPr lang="en-GB" sz="1550" b="1" dirty="0">
                <a:solidFill>
                  <a:srgbClr val="008375"/>
                </a:solidFill>
              </a:rPr>
              <a:t>Land use </a:t>
            </a:r>
            <a:r>
              <a:rPr lang="en-GB" sz="1550" dirty="0">
                <a:solidFill>
                  <a:schemeClr val="tx2">
                    <a:lumMod val="50000"/>
                    <a:lumOff val="50000"/>
                  </a:schemeClr>
                </a:solidFill>
              </a:rPr>
              <a:t>– how an area of land is used by people. In farming, this includes which foods are grown or which farmed animals are kept there.</a:t>
            </a:r>
            <a:endParaRPr sz="1550" dirty="0">
              <a:solidFill>
                <a:schemeClr val="tx2">
                  <a:lumMod val="50000"/>
                  <a:lumOff val="50000"/>
                </a:schemeClr>
              </a:solidFill>
            </a:endParaRPr>
          </a:p>
          <a:p>
            <a:pPr marL="0" lvl="0" indent="0">
              <a:lnSpc>
                <a:spcPct val="100000"/>
              </a:lnSpc>
              <a:spcBef>
                <a:spcPts val="1200"/>
              </a:spcBef>
              <a:buNone/>
            </a:pPr>
            <a:r>
              <a:rPr lang="en-GB" sz="1550" b="1" dirty="0">
                <a:solidFill>
                  <a:srgbClr val="008375"/>
                </a:solidFill>
              </a:rPr>
              <a:t>Food security </a:t>
            </a:r>
            <a:r>
              <a:rPr lang="en-GB" sz="1550" dirty="0">
                <a:solidFill>
                  <a:schemeClr val="tx2">
                    <a:lumMod val="50000"/>
                    <a:lumOff val="50000"/>
                  </a:schemeClr>
                </a:solidFill>
              </a:rPr>
              <a:t>– the ability of people to access enough safe and nutritious food.</a:t>
            </a:r>
            <a:endParaRPr sz="1550" dirty="0">
              <a:solidFill>
                <a:schemeClr val="tx2">
                  <a:lumMod val="50000"/>
                  <a:lumOff val="50000"/>
                </a:schemeClr>
              </a:solidFill>
            </a:endParaRPr>
          </a:p>
          <a:p>
            <a:pPr marL="0" lvl="0" indent="0">
              <a:lnSpc>
                <a:spcPct val="100000"/>
              </a:lnSpc>
              <a:spcBef>
                <a:spcPts val="1200"/>
              </a:spcBef>
              <a:spcAft>
                <a:spcPts val="1200"/>
              </a:spcAft>
              <a:buNone/>
            </a:pPr>
            <a:r>
              <a:rPr lang="en-GB" sz="1550" b="1" dirty="0">
                <a:solidFill>
                  <a:srgbClr val="008375"/>
                </a:solidFill>
              </a:rPr>
              <a:t>Natural resources </a:t>
            </a:r>
            <a:r>
              <a:rPr lang="en-GB" sz="1550" dirty="0">
                <a:solidFill>
                  <a:schemeClr val="tx2">
                    <a:lumMod val="50000"/>
                    <a:lumOff val="50000"/>
                  </a:schemeClr>
                </a:solidFill>
              </a:rPr>
              <a:t>– materials found in nature that humans use (including land, water and soil) to produce food, energy and other goods.</a:t>
            </a:r>
            <a:endParaRPr sz="1550" dirty="0">
              <a:solidFill>
                <a:schemeClr val="tx2">
                  <a:lumMod val="50000"/>
                  <a:lumOff val="50000"/>
                </a:schemeClr>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a:spLocks noGrp="1"/>
          </p:cNvSpPr>
          <p:nvPr>
            <p:ph type="title"/>
          </p:nvPr>
        </p:nvSpPr>
        <p:spPr>
          <a:xfrm>
            <a:off x="0" y="110939"/>
            <a:ext cx="91440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GB" b="1" dirty="0"/>
              <a:t>How much land do we farm?</a:t>
            </a:r>
            <a:endParaRPr b="1" dirty="0"/>
          </a:p>
        </p:txBody>
      </p:sp>
      <p:pic>
        <p:nvPicPr>
          <p:cNvPr id="5" name="Picture 4">
            <a:extLst>
              <a:ext uri="{FF2B5EF4-FFF2-40B4-BE49-F238E27FC236}">
                <a16:creationId xmlns:a16="http://schemas.microsoft.com/office/drawing/2014/main" id="{0A1526A3-DAE2-1D07-A715-7EDA08DA69A0}"/>
              </a:ext>
            </a:extLst>
          </p:cNvPr>
          <p:cNvPicPr>
            <a:picLocks noChangeAspect="1"/>
          </p:cNvPicPr>
          <p:nvPr/>
        </p:nvPicPr>
        <p:blipFill>
          <a:blip r:embed="rId3"/>
          <a:stretch>
            <a:fillRect/>
          </a:stretch>
        </p:blipFill>
        <p:spPr>
          <a:xfrm>
            <a:off x="1136650" y="775079"/>
            <a:ext cx="6870700" cy="40005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4" name="Google Shape;79;p17">
            <a:extLst>
              <a:ext uri="{FF2B5EF4-FFF2-40B4-BE49-F238E27FC236}">
                <a16:creationId xmlns:a16="http://schemas.microsoft.com/office/drawing/2014/main" id="{EDB43344-4466-23A7-ADFE-F377249B5844}"/>
              </a:ext>
            </a:extLst>
          </p:cNvPr>
          <p:cNvSpPr txBox="1">
            <a:spLocks noGrp="1"/>
          </p:cNvSpPr>
          <p:nvPr>
            <p:ph type="title"/>
          </p:nvPr>
        </p:nvSpPr>
        <p:spPr>
          <a:xfrm>
            <a:off x="0" y="110939"/>
            <a:ext cx="91440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GB" b="1" dirty="0"/>
              <a:t>Agricultural land</a:t>
            </a:r>
            <a:endParaRPr b="1" dirty="0"/>
          </a:p>
        </p:txBody>
      </p:sp>
      <p:pic>
        <p:nvPicPr>
          <p:cNvPr id="12" name="Picture 11">
            <a:extLst>
              <a:ext uri="{FF2B5EF4-FFF2-40B4-BE49-F238E27FC236}">
                <a16:creationId xmlns:a16="http://schemas.microsoft.com/office/drawing/2014/main" id="{95040754-269F-F115-DE5F-6DA4E3D1E63E}"/>
              </a:ext>
            </a:extLst>
          </p:cNvPr>
          <p:cNvPicPr>
            <a:picLocks noChangeAspect="1"/>
          </p:cNvPicPr>
          <p:nvPr/>
        </p:nvPicPr>
        <p:blipFill>
          <a:blip r:embed="rId3"/>
          <a:stretch>
            <a:fillRect/>
          </a:stretch>
        </p:blipFill>
        <p:spPr>
          <a:xfrm>
            <a:off x="685800" y="1864453"/>
            <a:ext cx="7772400" cy="2515076"/>
          </a:xfrm>
          <a:prstGeom prst="rect">
            <a:avLst/>
          </a:prstGeom>
        </p:spPr>
      </p:pic>
      <p:sp>
        <p:nvSpPr>
          <p:cNvPr id="13" name="Rectangle 12">
            <a:extLst>
              <a:ext uri="{FF2B5EF4-FFF2-40B4-BE49-F238E27FC236}">
                <a16:creationId xmlns:a16="http://schemas.microsoft.com/office/drawing/2014/main" id="{4042631F-8CFE-9351-EEE2-4FA8C8C7E07F}"/>
              </a:ext>
            </a:extLst>
          </p:cNvPr>
          <p:cNvSpPr/>
          <p:nvPr/>
        </p:nvSpPr>
        <p:spPr>
          <a:xfrm>
            <a:off x="883920" y="832086"/>
            <a:ext cx="325120" cy="325120"/>
          </a:xfrm>
          <a:prstGeom prst="rect">
            <a:avLst/>
          </a:prstGeom>
          <a:solidFill>
            <a:srgbClr val="EA54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1D3D75C-A54A-8961-4647-A52D939D07A0}"/>
              </a:ext>
            </a:extLst>
          </p:cNvPr>
          <p:cNvSpPr/>
          <p:nvPr/>
        </p:nvSpPr>
        <p:spPr>
          <a:xfrm>
            <a:off x="883920" y="1390886"/>
            <a:ext cx="325120" cy="325120"/>
          </a:xfrm>
          <a:prstGeom prst="rect">
            <a:avLst/>
          </a:prstGeom>
          <a:solidFill>
            <a:srgbClr val="00837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Google Shape;74;p16">
            <a:extLst>
              <a:ext uri="{FF2B5EF4-FFF2-40B4-BE49-F238E27FC236}">
                <a16:creationId xmlns:a16="http://schemas.microsoft.com/office/drawing/2014/main" id="{FB404C63-9C34-BB83-6FA6-45ACF9801B0F}"/>
              </a:ext>
            </a:extLst>
          </p:cNvPr>
          <p:cNvSpPr txBox="1">
            <a:spLocks noGrp="1"/>
          </p:cNvSpPr>
          <p:nvPr>
            <p:ph type="body" idx="1"/>
          </p:nvPr>
        </p:nvSpPr>
        <p:spPr>
          <a:xfrm>
            <a:off x="1290320" y="799908"/>
            <a:ext cx="6410960" cy="1181956"/>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sz="1550" dirty="0">
                <a:solidFill>
                  <a:schemeClr val="tx2">
                    <a:lumMod val="50000"/>
                    <a:lumOff val="50000"/>
                  </a:schemeClr>
                </a:solidFill>
              </a:rPr>
              <a:t>Used for animal farming (for grazing or growing crops to feed animals)</a:t>
            </a:r>
          </a:p>
          <a:p>
            <a:pPr marL="0" lvl="0" indent="0" algn="l" rtl="0">
              <a:lnSpc>
                <a:spcPct val="100000"/>
              </a:lnSpc>
              <a:spcBef>
                <a:spcPts val="0"/>
              </a:spcBef>
              <a:spcAft>
                <a:spcPts val="0"/>
              </a:spcAft>
              <a:buNone/>
            </a:pPr>
            <a:endParaRPr lang="en-GB" sz="1550" dirty="0">
              <a:solidFill>
                <a:schemeClr val="tx2">
                  <a:lumMod val="50000"/>
                  <a:lumOff val="50000"/>
                </a:schemeClr>
              </a:solidFill>
            </a:endParaRPr>
          </a:p>
          <a:p>
            <a:pPr marL="0" lvl="0" indent="0" algn="l" rtl="0">
              <a:lnSpc>
                <a:spcPct val="100000"/>
              </a:lnSpc>
              <a:spcBef>
                <a:spcPts val="0"/>
              </a:spcBef>
              <a:spcAft>
                <a:spcPts val="0"/>
              </a:spcAft>
              <a:buNone/>
            </a:pPr>
            <a:r>
              <a:rPr lang="en-GB" sz="1550" dirty="0">
                <a:solidFill>
                  <a:schemeClr val="tx2">
                    <a:lumMod val="50000"/>
                    <a:lumOff val="50000"/>
                  </a:schemeClr>
                </a:solidFill>
              </a:rPr>
              <a:t>Used to grow crops directly for people to eat</a:t>
            </a:r>
            <a:endParaRPr sz="1550" dirty="0">
              <a:solidFill>
                <a:schemeClr val="tx2">
                  <a:lumMod val="50000"/>
                  <a:lumOff val="50000"/>
                </a:schemeClr>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9"/>
          <p:cNvSpPr txBox="1">
            <a:spLocks noGrp="1"/>
          </p:cNvSpPr>
          <p:nvPr>
            <p:ph type="title"/>
          </p:nvPr>
        </p:nvSpPr>
        <p:spPr>
          <a:xfrm>
            <a:off x="0" y="83380"/>
            <a:ext cx="91440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GB" b="1" dirty="0"/>
              <a:t>Why so much land?</a:t>
            </a:r>
            <a:endParaRPr b="1" dirty="0"/>
          </a:p>
        </p:txBody>
      </p:sp>
      <p:sp>
        <p:nvSpPr>
          <p:cNvPr id="96" name="Google Shape;96;p19"/>
          <p:cNvSpPr/>
          <p:nvPr/>
        </p:nvSpPr>
        <p:spPr>
          <a:xfrm>
            <a:off x="4413745" y="2511300"/>
            <a:ext cx="618000" cy="572700"/>
          </a:xfrm>
          <a:prstGeom prst="rightArrow">
            <a:avLst>
              <a:gd name="adj1" fmla="val 50000"/>
              <a:gd name="adj2" fmla="val 50000"/>
            </a:avLst>
          </a:prstGeom>
          <a:solidFill>
            <a:srgbClr val="008375"/>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99" name="Google Shape;99;p19"/>
          <p:cNvSpPr/>
          <p:nvPr/>
        </p:nvSpPr>
        <p:spPr>
          <a:xfrm>
            <a:off x="7103210" y="2511300"/>
            <a:ext cx="618000" cy="572700"/>
          </a:xfrm>
          <a:prstGeom prst="rightArrow">
            <a:avLst>
              <a:gd name="adj1" fmla="val 50000"/>
              <a:gd name="adj2" fmla="val 50000"/>
            </a:avLst>
          </a:prstGeom>
          <a:solidFill>
            <a:srgbClr val="008375"/>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pic>
        <p:nvPicPr>
          <p:cNvPr id="9" name="Picture 8">
            <a:extLst>
              <a:ext uri="{FF2B5EF4-FFF2-40B4-BE49-F238E27FC236}">
                <a16:creationId xmlns:a16="http://schemas.microsoft.com/office/drawing/2014/main" id="{9C657DD6-5A6A-D7A5-F18F-78906DF540FE}"/>
              </a:ext>
            </a:extLst>
          </p:cNvPr>
          <p:cNvPicPr>
            <a:picLocks noChangeAspect="1"/>
          </p:cNvPicPr>
          <p:nvPr/>
        </p:nvPicPr>
        <p:blipFill>
          <a:blip r:embed="rId3"/>
          <a:stretch>
            <a:fillRect/>
          </a:stretch>
        </p:blipFill>
        <p:spPr>
          <a:xfrm>
            <a:off x="5254912" y="1974925"/>
            <a:ext cx="1645450" cy="1645450"/>
          </a:xfrm>
          <a:prstGeom prst="rect">
            <a:avLst/>
          </a:prstGeom>
          <a:ln>
            <a:solidFill>
              <a:srgbClr val="008375"/>
            </a:solidFill>
          </a:ln>
        </p:spPr>
      </p:pic>
      <p:pic>
        <p:nvPicPr>
          <p:cNvPr id="11" name="Picture 10">
            <a:extLst>
              <a:ext uri="{FF2B5EF4-FFF2-40B4-BE49-F238E27FC236}">
                <a16:creationId xmlns:a16="http://schemas.microsoft.com/office/drawing/2014/main" id="{F00650E3-C786-E4BC-6E97-151F83F23933}"/>
              </a:ext>
            </a:extLst>
          </p:cNvPr>
          <p:cNvPicPr>
            <a:picLocks noChangeAspect="1"/>
          </p:cNvPicPr>
          <p:nvPr/>
        </p:nvPicPr>
        <p:blipFill>
          <a:blip r:embed="rId4"/>
          <a:stretch>
            <a:fillRect/>
          </a:stretch>
        </p:blipFill>
        <p:spPr>
          <a:xfrm>
            <a:off x="7880172" y="2490452"/>
            <a:ext cx="646430" cy="646430"/>
          </a:xfrm>
          <a:prstGeom prst="rect">
            <a:avLst/>
          </a:prstGeom>
          <a:ln>
            <a:solidFill>
              <a:srgbClr val="008375"/>
            </a:solidFill>
          </a:ln>
        </p:spPr>
      </p:pic>
      <p:pic>
        <p:nvPicPr>
          <p:cNvPr id="13" name="Picture 12">
            <a:extLst>
              <a:ext uri="{FF2B5EF4-FFF2-40B4-BE49-F238E27FC236}">
                <a16:creationId xmlns:a16="http://schemas.microsoft.com/office/drawing/2014/main" id="{A6A378D9-22C1-2029-76E5-AD99CC388874}"/>
              </a:ext>
            </a:extLst>
          </p:cNvPr>
          <p:cNvPicPr>
            <a:picLocks noChangeAspect="1"/>
          </p:cNvPicPr>
          <p:nvPr/>
        </p:nvPicPr>
        <p:blipFill>
          <a:blip r:embed="rId5"/>
          <a:stretch>
            <a:fillRect/>
          </a:stretch>
        </p:blipFill>
        <p:spPr>
          <a:xfrm>
            <a:off x="518498" y="745870"/>
            <a:ext cx="3672080" cy="3672080"/>
          </a:xfrm>
          <a:prstGeom prst="rect">
            <a:avLst/>
          </a:prstGeom>
          <a:ln>
            <a:solidFill>
              <a:srgbClr val="008375"/>
            </a:solid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0"/>
          <p:cNvSpPr txBox="1">
            <a:spLocks noGrp="1"/>
          </p:cNvSpPr>
          <p:nvPr>
            <p:ph type="title"/>
          </p:nvPr>
        </p:nvSpPr>
        <p:spPr>
          <a:xfrm>
            <a:off x="0" y="229535"/>
            <a:ext cx="91440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GB" b="1" dirty="0"/>
              <a:t>Food security</a:t>
            </a:r>
            <a:endParaRPr b="1" dirty="0"/>
          </a:p>
        </p:txBody>
      </p:sp>
      <p:pic>
        <p:nvPicPr>
          <p:cNvPr id="105" name="Google Shape;105;p20" descr="For the first time since 2019, the latest joint UN agency hunger report shows progress. The State of Food Security and Nutrition in the World 2025 reports that between 638 and 720 million people faced hunger in 2024.&#10;&#10;Subscribe! http://www.youtube.com/subscription_center?add_user=FAOoftheUN  &#10;&#10;Follow FAO on social media! &#10;* Facebook - https://www.facebook.com/UNFAO &#10;* Instagram - https://instagram.com/fao&#10;* LinkedIn - https://www.linkedin.com/company/fao &#10;* TikTok - https://www.tiktok.com/@fao&#10;* Twitter - http://www.twitter.com/fao/&#10;* Weibo - https://www.weibo.com/unfao&#10;&#10;© FAO: http://www.fao.org  #SDGs #Agenda2030 #GlobalGoals" title="State of Food Security and Nutrition in The World 2025">
            <a:hlinkClick r:id="rId3"/>
          </p:cNvPr>
          <p:cNvPicPr preferRelativeResize="0"/>
          <p:nvPr/>
        </p:nvPicPr>
        <p:blipFill>
          <a:blip r:embed="rId4">
            <a:alphaModFix/>
          </a:blip>
          <a:stretch>
            <a:fillRect/>
          </a:stretch>
        </p:blipFill>
        <p:spPr>
          <a:xfrm>
            <a:off x="1556275" y="965654"/>
            <a:ext cx="6031449" cy="339270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fade">
                                      <p:cBhvr>
                                        <p:cTn id="7" dur="10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5" name="Google Shape;54;p13">
            <a:extLst>
              <a:ext uri="{FF2B5EF4-FFF2-40B4-BE49-F238E27FC236}">
                <a16:creationId xmlns:a16="http://schemas.microsoft.com/office/drawing/2014/main" id="{CADBFF4B-52A9-AECE-BEED-DD17F07A4A62}"/>
              </a:ext>
            </a:extLst>
          </p:cNvPr>
          <p:cNvSpPr txBox="1">
            <a:spLocks noGrp="1"/>
          </p:cNvSpPr>
          <p:nvPr>
            <p:ph type="title"/>
          </p:nvPr>
        </p:nvSpPr>
        <p:spPr>
          <a:xfrm>
            <a:off x="905854" y="1309613"/>
            <a:ext cx="7332292" cy="2253983"/>
          </a:xfrm>
          <a:prstGeom prst="rect">
            <a:avLst/>
          </a:prstGeom>
        </p:spPr>
        <p:txBody>
          <a:bodyPr spcFirstLastPara="1" wrap="square" lIns="91425" tIns="91425" rIns="91425" bIns="91425" anchor="t" anchorCtr="0">
            <a:normAutofit/>
          </a:bodyPr>
          <a:lstStyle/>
          <a:p>
            <a:pPr marL="0" lvl="0" indent="0" rtl="0">
              <a:lnSpc>
                <a:spcPct val="100000"/>
              </a:lnSpc>
              <a:spcBef>
                <a:spcPts val="0"/>
              </a:spcBef>
              <a:spcAft>
                <a:spcPts val="0"/>
              </a:spcAft>
              <a:buNone/>
            </a:pPr>
            <a:r>
              <a:rPr lang="en-GB" sz="4200" dirty="0"/>
              <a:t>Where does our food come from, and what does feeding the world actually take?</a:t>
            </a:r>
            <a:endParaRPr sz="4200" dirty="0"/>
          </a:p>
        </p:txBody>
      </p:sp>
    </p:spTree>
  </p:cSld>
  <p:clrMapOvr>
    <a:masterClrMapping/>
  </p:clrMapOvr>
</p:sld>
</file>

<file path=ppt/theme/theme1.xml><?xml version="1.0" encoding="utf-8"?>
<a:theme xmlns:a="http://schemas.openxmlformats.org/drawingml/2006/main" name="SECONDARY">
  <a:themeElements>
    <a:clrScheme name="MBA colour final 4">
      <a:dk1>
        <a:srgbClr val="13316E"/>
      </a:dk1>
      <a:lt1>
        <a:sysClr val="window" lastClr="FFFFFF"/>
      </a:lt1>
      <a:dk2>
        <a:srgbClr val="000000"/>
      </a:dk2>
      <a:lt2>
        <a:srgbClr val="50535A"/>
      </a:lt2>
      <a:accent1>
        <a:srgbClr val="0967B1"/>
      </a:accent1>
      <a:accent2>
        <a:srgbClr val="008E82"/>
      </a:accent2>
      <a:accent3>
        <a:srgbClr val="25A73B"/>
      </a:accent3>
      <a:accent4>
        <a:srgbClr val="EA580D"/>
      </a:accent4>
      <a:accent5>
        <a:srgbClr val="DA1F6C"/>
      </a:accent5>
      <a:accent6>
        <a:srgbClr val="6F4F9B"/>
      </a:accent6>
      <a:hlink>
        <a:srgbClr val="13316E"/>
      </a:hlink>
      <a:folHlink>
        <a:srgbClr val="13316E"/>
      </a:folHlink>
    </a:clrScheme>
    <a:fontScheme name="Office 2">
      <a:majorFont>
        <a:latin typeface="Calibri Light"/>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libri Light"/>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ECONDARY" id="{73FF47D0-0B47-AA4A-B42C-722CDA9E864A}" vid="{079BEC5C-5FB5-1948-B390-20BCA8BF31C5}"/>
    </a:ext>
  </a:extLst>
</a:theme>
</file>

<file path=ppt/theme/theme2.xml><?xml version="1.0" encoding="utf-8"?>
<a:theme xmlns:a="http://schemas.openxmlformats.org/drawingml/2006/main" name="1_Secondary Resources">
  <a:themeElements>
    <a:clrScheme name="MBA colour final 4">
      <a:dk1>
        <a:srgbClr val="13316E"/>
      </a:dk1>
      <a:lt1>
        <a:sysClr val="window" lastClr="FFFFFF"/>
      </a:lt1>
      <a:dk2>
        <a:srgbClr val="000000"/>
      </a:dk2>
      <a:lt2>
        <a:srgbClr val="50535A"/>
      </a:lt2>
      <a:accent1>
        <a:srgbClr val="0967B1"/>
      </a:accent1>
      <a:accent2>
        <a:srgbClr val="008E82"/>
      </a:accent2>
      <a:accent3>
        <a:srgbClr val="25A73B"/>
      </a:accent3>
      <a:accent4>
        <a:srgbClr val="EA580D"/>
      </a:accent4>
      <a:accent5>
        <a:srgbClr val="DA1F6C"/>
      </a:accent5>
      <a:accent6>
        <a:srgbClr val="6F4F9B"/>
      </a:accent6>
      <a:hlink>
        <a:srgbClr val="13316E"/>
      </a:hlink>
      <a:folHlink>
        <a:srgbClr val="13316E"/>
      </a:folHlink>
    </a:clrScheme>
    <a:fontScheme name="Office 2">
      <a:majorFont>
        <a:latin typeface="Calibri Light"/>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libri Light"/>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econdary Resources" id="{922A019F-9337-8949-8751-7C3FEE82E87B}" vid="{9802BF0B-F4EA-F04E-BAF7-FA6877653377}"/>
    </a:ext>
  </a:extLst>
</a:theme>
</file>

<file path=ppt/theme/theme3.xml><?xml version="1.0" encoding="utf-8"?>
<a:theme xmlns:a="http://schemas.openxmlformats.org/drawingml/2006/main" name="TVS Thank You">
  <a:themeElements>
    <a:clrScheme name="The Vegan Society">
      <a:dk1>
        <a:srgbClr val="00837B"/>
      </a:dk1>
      <a:lt1>
        <a:srgbClr val="FFFFFF"/>
      </a:lt1>
      <a:dk2>
        <a:srgbClr val="000000"/>
      </a:dk2>
      <a:lt2>
        <a:srgbClr val="50535A"/>
      </a:lt2>
      <a:accent1>
        <a:srgbClr val="00837B"/>
      </a:accent1>
      <a:accent2>
        <a:srgbClr val="F39800"/>
      </a:accent2>
      <a:accent3>
        <a:srgbClr val="71C3BF"/>
      </a:accent3>
      <a:accent4>
        <a:srgbClr val="F2CD43"/>
      </a:accent4>
      <a:accent5>
        <a:srgbClr val="EA5469"/>
      </a:accent5>
      <a:accent6>
        <a:srgbClr val="0086A8"/>
      </a:accent6>
      <a:hlink>
        <a:srgbClr val="00837B"/>
      </a:hlink>
      <a:folHlink>
        <a:srgbClr val="00837B"/>
      </a:folHlink>
    </a:clrScheme>
    <a:fontScheme name="Office 2">
      <a:majorFont>
        <a:latin typeface="Calibri Light"/>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libri Light"/>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3" id="{A1A65B90-49EB-4DA4-B4B3-25B348937873}" vid="{E4954076-EE9E-4772-A6DC-F81186FC9B6B}"/>
    </a:ext>
  </a:ext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1508c26a-f186-4d3c-81e4-3b3e04ef4170" xsi:nil="true"/>
    <lcf76f155ced4ddcb4097134ff3c332f xmlns="ed1ac2e3-af61-4485-97a2-eb1e99270d43">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BAA76B194B36049A0992C1E1E322FCF" ma:contentTypeVersion="13" ma:contentTypeDescription="Create a new document." ma:contentTypeScope="" ma:versionID="4d61f6f9b860c2d6fab0b4c2c7afe86e">
  <xsd:schema xmlns:xsd="http://www.w3.org/2001/XMLSchema" xmlns:xs="http://www.w3.org/2001/XMLSchema" xmlns:p="http://schemas.microsoft.com/office/2006/metadata/properties" xmlns:ns2="ed1ac2e3-af61-4485-97a2-eb1e99270d43" xmlns:ns3="1508c26a-f186-4d3c-81e4-3b3e04ef4170" targetNamespace="http://schemas.microsoft.com/office/2006/metadata/properties" ma:root="true" ma:fieldsID="a1a91ee5e621bd4f45e2770248764b9a" ns2:_="" ns3:_="">
    <xsd:import namespace="ed1ac2e3-af61-4485-97a2-eb1e99270d43"/>
    <xsd:import namespace="1508c26a-f186-4d3c-81e4-3b3e04ef417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1ac2e3-af61-4485-97a2-eb1e99270d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15f3efd-caf0-4bd3-851a-4a3a729cbda0"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508c26a-f186-4d3c-81e4-3b3e04ef4170"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a7c0c61f-192c-4563-bc2c-92d1163a79ec}" ma:internalName="TaxCatchAll" ma:showField="CatchAllData" ma:web="1508c26a-f186-4d3c-81e4-3b3e04ef417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E463188-9A91-4EFB-A3F8-D858BDC503D5}">
  <ds:schemaRefs>
    <ds:schemaRef ds:uri="http://schemas.microsoft.com/sharepoint/v3/contenttype/forms"/>
  </ds:schemaRefs>
</ds:datastoreItem>
</file>

<file path=customXml/itemProps2.xml><?xml version="1.0" encoding="utf-8"?>
<ds:datastoreItem xmlns:ds="http://schemas.openxmlformats.org/officeDocument/2006/customXml" ds:itemID="{028678AB-A3BA-435B-B3BA-A8DB805FA04B}">
  <ds:schemaRefs>
    <ds:schemaRef ds:uri="http://schemas.microsoft.com/office/2006/documentManagement/types"/>
    <ds:schemaRef ds:uri="http://www.w3.org/XML/1998/namespace"/>
    <ds:schemaRef ds:uri="http://schemas.microsoft.com/office/2006/metadata/properties"/>
    <ds:schemaRef ds:uri="http://purl.org/dc/elements/1.1/"/>
    <ds:schemaRef ds:uri="http://schemas.openxmlformats.org/package/2006/metadata/core-properties"/>
    <ds:schemaRef ds:uri="http://schemas.microsoft.com/office/infopath/2007/PartnerControls"/>
    <ds:schemaRef ds:uri="ed1ac2e3-af61-4485-97a2-eb1e99270d43"/>
    <ds:schemaRef ds:uri="1508c26a-f186-4d3c-81e4-3b3e04ef4170"/>
    <ds:schemaRef ds:uri="http://purl.org/dc/dcmitype/"/>
    <ds:schemaRef ds:uri="http://purl.org/dc/terms/"/>
  </ds:schemaRefs>
</ds:datastoreItem>
</file>

<file path=customXml/itemProps3.xml><?xml version="1.0" encoding="utf-8"?>
<ds:datastoreItem xmlns:ds="http://schemas.openxmlformats.org/officeDocument/2006/customXml" ds:itemID="{E468BD86-9EA6-4001-9D97-FBDAF6CB6B9F}">
  <ds:schemaRefs>
    <ds:schemaRef ds:uri="1508c26a-f186-4d3c-81e4-3b3e04ef4170"/>
    <ds:schemaRef ds:uri="ed1ac2e3-af61-4485-97a2-eb1e99270d4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SECONDARY</Template>
  <TotalTime>0</TotalTime>
  <Words>750</Words>
  <Application>Microsoft Office PowerPoint</Application>
  <PresentationFormat>On-screen Show (16:9)</PresentationFormat>
  <Paragraphs>63</Paragraphs>
  <Slides>14</Slides>
  <Notes>14</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14</vt:i4>
      </vt:variant>
    </vt:vector>
  </HeadingPairs>
  <TitlesOfParts>
    <vt:vector size="21" baseType="lpstr">
      <vt:lpstr>Arial</vt:lpstr>
      <vt:lpstr>Calibri Light</vt:lpstr>
      <vt:lpstr>Lucida Grande</vt:lpstr>
      <vt:lpstr>Trebuchet MS</vt:lpstr>
      <vt:lpstr>SECONDARY</vt:lpstr>
      <vt:lpstr>1_Secondary Resources</vt:lpstr>
      <vt:lpstr>TVS Thank You</vt:lpstr>
      <vt:lpstr>Where does our food come from, and what does feeding the world actually take?</vt:lpstr>
      <vt:lpstr>PowerPoint Presentation</vt:lpstr>
      <vt:lpstr>PowerPoint Presentation</vt:lpstr>
      <vt:lpstr>What are we going to learn?</vt:lpstr>
      <vt:lpstr>How much land do we farm?</vt:lpstr>
      <vt:lpstr>Agricultural land</vt:lpstr>
      <vt:lpstr>Why so much land?</vt:lpstr>
      <vt:lpstr>Food security</vt:lpstr>
      <vt:lpstr>Where does our food come from, and what does feeding the world actually take?</vt:lpstr>
      <vt:lpstr>How much land does our food actually need?</vt:lpstr>
      <vt:lpstr>Where does our food come from, and what does feeding the world actually take?</vt:lpstr>
      <vt:lpstr>Where does our food come from, and what does feeding the world actually take?</vt:lpstr>
      <vt:lpstr>Where does our food come from, and what does feeding the world actually take?</vt:lpstr>
      <vt:lpstr>Exit question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Laura Diamond</dc:creator>
  <cp:lastModifiedBy>Alistair Currie</cp:lastModifiedBy>
  <cp:revision>18</cp:revision>
  <dcterms:modified xsi:type="dcterms:W3CDTF">2026-08-25T10:12:11Z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0x010100EBAA76B194B36049A0992C1E1E322FCF</vt:lpwstr>
  </property>
  <property fmtid="{D5CDD505-2E9C-101B-9397-08002B2CF9AE}" pid="3" name="MediaServiceImageTags">
    <vt:lpwstr/>
  </property>
</Properties>
</file>