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4"/>
    <p:sldMasterId id="2147483678" r:id="rId5"/>
    <p:sldMasterId id="2147483696" r:id="rId6"/>
  </p:sldMasterIdLst>
  <p:notesMasterIdLst>
    <p:notesMasterId r:id="rId17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375"/>
    <a:srgbClr val="E0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A7EA346-DEAE-4092-BA53-ED69FD71C5B1}">
  <a:tblStyle styleId="{7A7EA346-DEAE-4092-BA53-ED69FD71C5B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86"/>
    <p:restoredTop sz="94664"/>
  </p:normalViewPr>
  <p:slideViewPr>
    <p:cSldViewPr snapToGrid="0">
      <p:cViewPr varScale="1">
        <p:scale>
          <a:sx n="103" d="100"/>
          <a:sy n="103" d="100"/>
        </p:scale>
        <p:origin x="773" y="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10" Type="http://schemas.openxmlformats.org/officeDocument/2006/relationships/slide" Target="slides/slide4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istair Currie" userId="ad2117e5-f625-45ca-82e2-4df73010ad94" providerId="ADAL" clId="{42CF84E9-8F9B-4E52-9D16-54F37C391A01}"/>
    <pc:docChg chg="modSld">
      <pc:chgData name="Alistair Currie" userId="ad2117e5-f625-45ca-82e2-4df73010ad94" providerId="ADAL" clId="{42CF84E9-8F9B-4E52-9D16-54F37C391A01}" dt="2026-08-25T10:06:21.242" v="2" actId="20577"/>
      <pc:docMkLst>
        <pc:docMk/>
      </pc:docMkLst>
      <pc:sldChg chg="modSp mod">
        <pc:chgData name="Alistair Currie" userId="ad2117e5-f625-45ca-82e2-4df73010ad94" providerId="ADAL" clId="{42CF84E9-8F9B-4E52-9D16-54F37C391A01}" dt="2026-08-25T10:06:21.242" v="2" actId="20577"/>
        <pc:sldMkLst>
          <pc:docMk/>
          <pc:sldMk cId="0" sldId="257"/>
        </pc:sldMkLst>
        <pc:spChg chg="mod">
          <ac:chgData name="Alistair Currie" userId="ad2117e5-f625-45ca-82e2-4df73010ad94" providerId="ADAL" clId="{42CF84E9-8F9B-4E52-9D16-54F37C391A01}" dt="2026-08-25T10:06:21.242" v="2" actId="20577"/>
          <ac:spMkLst>
            <pc:docMk/>
            <pc:sldMk cId="0" sldId="257"/>
            <ac:spMk id="6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d6638fca4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d6638fca4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3eb97b6c58f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3eb97b6c58f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3d6638fca4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3d6638fca4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3d6638fca4e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3d6638fca4e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eaf923ea4e_0_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3eaf923ea4e_0_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d6638fca4e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3d6638fca4e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3d6638fca4e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3d6638fca4e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eaf923ea4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eaf923ea4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3eaf923ea4e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3eaf923ea4e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3CEFA5D-116C-A5BA-3D20-DCB8E1280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0077313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639981" y="1295399"/>
            <a:ext cx="4124607" cy="3048873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621A4-A733-107C-011A-C17F3CCB4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867193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E8150C96-7DE0-F6D8-5236-5ECA06E6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65155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33913" y="1289050"/>
            <a:ext cx="4137025" cy="304958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4344FA-6E65-CAE6-A11D-8FEAE2AD9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628187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377235" y="1251100"/>
            <a:ext cx="8393704" cy="308753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5BBCF50C-CD5C-138C-CE8D-15D0CCA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528608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3"/>
          <p:cNvSpPr>
            <a:spLocks noGrp="1"/>
          </p:cNvSpPr>
          <p:nvPr>
            <p:ph type="tbl" sz="quarter" idx="14"/>
          </p:nvPr>
        </p:nvSpPr>
        <p:spPr>
          <a:xfrm>
            <a:off x="377235" y="1251857"/>
            <a:ext cx="8393704" cy="3174146"/>
          </a:xfrm>
        </p:spPr>
        <p:txBody>
          <a:bodyPr/>
          <a:lstStyle/>
          <a:p>
            <a:r>
              <a:rPr lang="en-GB"/>
              <a:t>Click icon to add table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1E0791-A308-7C4D-944A-7C56B429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063005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VS Intr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392B6-D5AD-39BD-9DA9-50B7C0785837}"/>
              </a:ext>
            </a:extLst>
          </p:cNvPr>
          <p:cNvSpPr txBox="1"/>
          <p:nvPr/>
        </p:nvSpPr>
        <p:spPr>
          <a:xfrm>
            <a:off x="6934954" y="23901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4C5BA97-EA64-82B5-7F1E-9197A168A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93328398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21344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GB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80282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vider Slid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83CEFA5D-116C-A5BA-3D20-DCB8E1280E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58167100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2200"/>
              </a:lnSpc>
              <a:spcAft>
                <a:spcPts val="600"/>
              </a:spcAft>
              <a:defRPr sz="2000"/>
            </a:lvl1pPr>
            <a:lvl2pPr>
              <a:lnSpc>
                <a:spcPts val="1800"/>
              </a:lnSpc>
              <a:spcAft>
                <a:spcPts val="600"/>
              </a:spcAft>
              <a:defRPr sz="1800"/>
            </a:lvl2pPr>
            <a:lvl3pPr>
              <a:lnSpc>
                <a:spcPts val="1800"/>
              </a:lnSpc>
              <a:spcAft>
                <a:spcPts val="600"/>
              </a:spcAft>
              <a:defRPr sz="1800"/>
            </a:lvl3pPr>
            <a:lvl4pPr>
              <a:lnSpc>
                <a:spcPts val="1800"/>
              </a:lnSpc>
              <a:spcAft>
                <a:spcPts val="600"/>
              </a:spcAft>
              <a:defRPr sz="1800"/>
            </a:lvl4pPr>
            <a:lvl5pPr>
              <a:lnSpc>
                <a:spcPts val="1800"/>
              </a:lnSpc>
              <a:spcAft>
                <a:spcPts val="600"/>
              </a:spcAft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6E1B4A-56DA-ECEE-E3D9-CEFC69A24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2" y="437535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773796"/>
      </p:ext>
    </p:extLst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lnSpc>
                <a:spcPts val="2200"/>
              </a:lnSpc>
              <a:spcAft>
                <a:spcPts val="600"/>
              </a:spcAft>
              <a:defRPr sz="2000"/>
            </a:lvl1pPr>
            <a:lvl2pPr>
              <a:lnSpc>
                <a:spcPts val="1800"/>
              </a:lnSpc>
              <a:spcAft>
                <a:spcPts val="600"/>
              </a:spcAft>
              <a:defRPr sz="1800"/>
            </a:lvl2pPr>
            <a:lvl3pPr>
              <a:lnSpc>
                <a:spcPts val="1800"/>
              </a:lnSpc>
              <a:spcAft>
                <a:spcPts val="600"/>
              </a:spcAft>
              <a:defRPr sz="1800"/>
            </a:lvl3pPr>
            <a:lvl4pPr>
              <a:lnSpc>
                <a:spcPts val="1800"/>
              </a:lnSpc>
              <a:spcAft>
                <a:spcPts val="600"/>
              </a:spcAft>
              <a:defRPr sz="1800"/>
            </a:lvl4pPr>
            <a:lvl5pPr>
              <a:lnSpc>
                <a:spcPts val="1800"/>
              </a:lnSpc>
              <a:spcAft>
                <a:spcPts val="600"/>
              </a:spcAft>
              <a:defRPr sz="1800"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6E1B4A-56DA-ECEE-E3D9-CEFC69A24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2" y="437535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201149"/>
      </p:ext>
    </p:extLst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gular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044" y="383522"/>
            <a:ext cx="5393632" cy="49381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07173338"/>
      </p:ext>
    </p:extLst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34642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601082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person feeding pigs in a pen&#10;&#10;AI-generated content may be incorrect.">
            <a:extLst>
              <a:ext uri="{FF2B5EF4-FFF2-40B4-BE49-F238E27FC236}">
                <a16:creationId xmlns:a16="http://schemas.microsoft.com/office/drawing/2014/main" id="{98AD3E13-CA38-6253-3586-F1B2178120E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023359" y="1256734"/>
            <a:ext cx="4386347" cy="246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751213"/>
      </p:ext>
    </p:extLst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group of goats with carrots in their mouth&#10;&#10;AI-generated content may be incorrect.">
            <a:extLst>
              <a:ext uri="{FF2B5EF4-FFF2-40B4-BE49-F238E27FC236}">
                <a16:creationId xmlns:a16="http://schemas.microsoft.com/office/drawing/2014/main" id="{B3F515FB-3B15-0184-A737-62ACC233CF8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0377" y="1256734"/>
            <a:ext cx="4002724" cy="266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749815"/>
      </p:ext>
    </p:extLst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cow sticking its tongue out&#10;&#10;AI-generated content may be incorrect.">
            <a:extLst>
              <a:ext uri="{FF2B5EF4-FFF2-40B4-BE49-F238E27FC236}">
                <a16:creationId xmlns:a16="http://schemas.microsoft.com/office/drawing/2014/main" id="{C16153C2-6BF9-CC1B-4D0F-15D400D683E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256734"/>
            <a:ext cx="4129615" cy="275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831103"/>
      </p:ext>
    </p:extLst>
  </p:cSld>
  <p:clrMapOvr>
    <a:masterClrMapping/>
  </p:clrMapOvr>
  <p:hf sldNum="0"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donkey leaning on a fence&#10;&#10;AI-generated content may be incorrect.">
            <a:extLst>
              <a:ext uri="{FF2B5EF4-FFF2-40B4-BE49-F238E27FC236}">
                <a16:creationId xmlns:a16="http://schemas.microsoft.com/office/drawing/2014/main" id="{950FCA91-91EA-3922-BEED-301D6EB13E4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946" y="1256734"/>
            <a:ext cx="1967129" cy="29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225969"/>
      </p:ext>
    </p:extLst>
  </p:cSld>
  <p:clrMapOvr>
    <a:masterClrMapping/>
  </p:clrMapOvr>
  <p:hf sldNum="0"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7047716" cy="3062391"/>
          </a:xfrm>
        </p:spPr>
        <p:txBody>
          <a:bodyPr numCol="2" spcCol="288000"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9663D1-D04C-A14C-FA41-81AB72EDB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7315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148579"/>
      </p:ext>
    </p:extLst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image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639981" y="1295399"/>
            <a:ext cx="4124607" cy="3048873"/>
          </a:xfrm>
        </p:spPr>
        <p:txBody>
          <a:bodyPr/>
          <a:lstStyle/>
          <a:p>
            <a:r>
              <a:rPr lang="en-GB"/>
              <a:t>Click icon to add picture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3E621A4-A733-107C-011A-C17F3CCB44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25283"/>
      </p:ext>
    </p:extLst>
  </p:cSld>
  <p:clrMapOvr>
    <a:masterClrMapping/>
  </p:clrMapOvr>
  <p:hf sldNum="0"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3">
            <a:extLst>
              <a:ext uri="{FF2B5EF4-FFF2-40B4-BE49-F238E27FC236}">
                <a16:creationId xmlns:a16="http://schemas.microsoft.com/office/drawing/2014/main" id="{E8150C96-7DE0-F6D8-5236-5ECA06E61B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356677"/>
      </p:ext>
    </p:extLst>
  </p:cSld>
  <p:clrMapOvr>
    <a:masterClrMapping/>
  </p:clrMapOvr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679798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4633913" y="1289050"/>
            <a:ext cx="4137025" cy="304958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24344FA-6E65-CAE6-A11D-8FEAE2AD99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655184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gular Paragraph Sty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044" y="383522"/>
            <a:ext cx="5393632" cy="493818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940732"/>
      </p:ext>
    </p:extLst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hart Placeholder 5"/>
          <p:cNvSpPr>
            <a:spLocks noGrp="1"/>
          </p:cNvSpPr>
          <p:nvPr>
            <p:ph type="chart" sz="quarter" idx="13"/>
          </p:nvPr>
        </p:nvSpPr>
        <p:spPr>
          <a:xfrm>
            <a:off x="377235" y="1251100"/>
            <a:ext cx="8393704" cy="3087538"/>
          </a:xfrm>
        </p:spPr>
        <p:txBody>
          <a:bodyPr/>
          <a:lstStyle/>
          <a:p>
            <a:r>
              <a:rPr lang="en-GB"/>
              <a:t>Click icon to add chart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5BBCF50C-CD5C-138C-CE8D-15D0CCA6F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33317"/>
      </p:ext>
    </p:extLst>
  </p:cSld>
  <p:clrMapOvr>
    <a:masterClrMapping/>
  </p:clrMapOvr>
  <p:hf sldNum="0"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3"/>
          <p:cNvSpPr>
            <a:spLocks noGrp="1"/>
          </p:cNvSpPr>
          <p:nvPr>
            <p:ph type="tbl" sz="quarter" idx="14"/>
          </p:nvPr>
        </p:nvSpPr>
        <p:spPr>
          <a:xfrm>
            <a:off x="377235" y="1251857"/>
            <a:ext cx="8393704" cy="3174146"/>
          </a:xfrm>
        </p:spPr>
        <p:txBody>
          <a:bodyPr/>
          <a:lstStyle/>
          <a:p>
            <a:r>
              <a:rPr lang="en-GB"/>
              <a:t>Click icon to add table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3D1E0791-A308-7C4D-944A-7C56B429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131004"/>
      </p:ext>
    </p:extLst>
  </p:cSld>
  <p:clrMapOvr>
    <a:masterClrMapping/>
  </p:clrMapOvr>
  <p:hf sldNum="0"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Intr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C392B6-D5AD-39BD-9DA9-50B7C0785837}"/>
              </a:ext>
            </a:extLst>
          </p:cNvPr>
          <p:cNvSpPr txBox="1"/>
          <p:nvPr/>
        </p:nvSpPr>
        <p:spPr>
          <a:xfrm>
            <a:off x="6934954" y="23901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E4C5BA97-EA64-82B5-7F1E-9197A168A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1246495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77843964"/>
      </p:ext>
    </p:extLst>
  </p:cSld>
  <p:clrMapOvr>
    <a:masterClrMapping/>
  </p:clrMapOvr>
  <p:hf sldNum="0"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 preserve="1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622136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r>
              <a:rPr lang="en-GB"/>
              <a:t>Click to edit Master title style</a:t>
            </a: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r>
              <a:rPr lang="en-GB"/>
              <a:t>Click to edit Master subtitle style</a:t>
            </a:r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9895626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1">
    <p:bg>
      <p:bgPr>
        <a:solidFill>
          <a:srgbClr val="F498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7">
            <a:extLst>
              <a:ext uri="{FF2B5EF4-FFF2-40B4-BE49-F238E27FC236}">
                <a16:creationId xmlns:a16="http://schemas.microsoft.com/office/drawing/2014/main" id="{09FBF025-2B1A-E30C-A846-4D9690925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467222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15398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4">
    <p:bg>
      <p:bgPr>
        <a:solidFill>
          <a:srgbClr val="72C4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7">
            <a:extLst>
              <a:ext uri="{FF2B5EF4-FFF2-40B4-BE49-F238E27FC236}">
                <a16:creationId xmlns:a16="http://schemas.microsoft.com/office/drawing/2014/main" id="{001EE063-DE4A-B7BF-F1A8-21C7B015F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467222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89846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VS Thank You 5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7">
            <a:extLst>
              <a:ext uri="{FF2B5EF4-FFF2-40B4-BE49-F238E27FC236}">
                <a16:creationId xmlns:a16="http://schemas.microsoft.com/office/drawing/2014/main" id="{09FBF025-2B1A-E30C-A846-4D9690925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91893"/>
            <a:ext cx="9144000" cy="36011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56844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idx="12"/>
          </p:nvPr>
        </p:nvSpPr>
        <p:spPr>
          <a:xfrm>
            <a:off x="4034642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058203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person feeding pigs in a pen&#10;&#10;AI-generated content may be incorrect.">
            <a:extLst>
              <a:ext uri="{FF2B5EF4-FFF2-40B4-BE49-F238E27FC236}">
                <a16:creationId xmlns:a16="http://schemas.microsoft.com/office/drawing/2014/main" id="{98AD3E13-CA38-6253-3586-F1B2178120E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4023359" y="1256734"/>
            <a:ext cx="4386347" cy="2467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82088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group of goats with carrots in their mouth&#10;&#10;AI-generated content may be incorrect.">
            <a:extLst>
              <a:ext uri="{FF2B5EF4-FFF2-40B4-BE49-F238E27FC236}">
                <a16:creationId xmlns:a16="http://schemas.microsoft.com/office/drawing/2014/main" id="{B3F515FB-3B15-0184-A737-62ACC233CF8C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0377" y="1256734"/>
            <a:ext cx="4002724" cy="266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313692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2" name="Picture 1" descr="A cow sticking its tongue out&#10;&#10;AI-generated content may be incorrect.">
            <a:extLst>
              <a:ext uri="{FF2B5EF4-FFF2-40B4-BE49-F238E27FC236}">
                <a16:creationId xmlns:a16="http://schemas.microsoft.com/office/drawing/2014/main" id="{C16153C2-6BF9-CC1B-4D0F-15D400D683EA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9600" y="1256734"/>
            <a:ext cx="4129615" cy="2751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7857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2 text box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3390586" cy="3062391"/>
          </a:xfrm>
        </p:spPr>
        <p:txBody>
          <a:bodyPr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E6969B4-1C37-62F0-8268-9BF62581A4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6843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5" name="Picture 4" descr="A donkey leaning on a fence&#10;&#10;AI-generated content may be incorrect.">
            <a:extLst>
              <a:ext uri="{FF2B5EF4-FFF2-40B4-BE49-F238E27FC236}">
                <a16:creationId xmlns:a16="http://schemas.microsoft.com/office/drawing/2014/main" id="{950FCA91-91EA-3922-BEED-301D6EB13E41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77946" y="1256734"/>
            <a:ext cx="1967129" cy="29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6783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5470" y="1256734"/>
            <a:ext cx="7047716" cy="3062391"/>
          </a:xfrm>
        </p:spPr>
        <p:txBody>
          <a:bodyPr numCol="2" spcCol="288000"/>
          <a:lstStyle>
            <a:lvl2pPr>
              <a:lnSpc>
                <a:spcPts val="1600"/>
              </a:lnSpc>
              <a:defRPr/>
            </a:lvl2pPr>
            <a:lvl3pPr>
              <a:lnSpc>
                <a:spcPts val="1600"/>
              </a:lnSpc>
              <a:defRPr/>
            </a:lvl3pPr>
            <a:lvl4pPr>
              <a:lnSpc>
                <a:spcPts val="1600"/>
              </a:lnSpc>
              <a:defRPr/>
            </a:lvl4pPr>
            <a:lvl5pPr>
              <a:lnSpc>
                <a:spcPts val="1600"/>
              </a:lnSpc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699663D1-D04C-A14C-FA41-81AB72EDB0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73154"/>
            <a:ext cx="5393633" cy="64191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978562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20" Type="http://schemas.openxmlformats.org/officeDocument/2006/relationships/image" Target="../media/image8.emf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8.emf"/><Relationship Id="rId5" Type="http://schemas.openxmlformats.org/officeDocument/2006/relationships/image" Target="../media/image9.pn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EAE3063-2DC7-1E04-1665-FD54E7434977}"/>
              </a:ext>
            </a:extLst>
          </p:cNvPr>
          <p:cNvSpPr/>
          <p:nvPr/>
        </p:nvSpPr>
        <p:spPr>
          <a:xfrm>
            <a:off x="-9828" y="4701520"/>
            <a:ext cx="9153827" cy="441980"/>
          </a:xfrm>
          <a:prstGeom prst="rect">
            <a:avLst/>
          </a:prstGeom>
          <a:solidFill>
            <a:srgbClr val="B5DDD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282" y="1322619"/>
            <a:ext cx="5232745" cy="30623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388041" y="4884298"/>
            <a:ext cx="712945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rPr>
              <a:t>. </a:t>
            </a:r>
            <a:r>
              <a:rPr lang="en-GB" sz="400" i="1" kern="1200" dirty="0">
                <a:solidFill>
                  <a:srgbClr val="008375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400" kern="1200" dirty="0">
              <a:solidFill>
                <a:srgbClr val="008375"/>
              </a:solidFill>
              <a:effectLst/>
              <a:latin typeface="+mn-lt"/>
              <a:ea typeface="+mn-ea"/>
              <a:cs typeface="+mn-cs"/>
            </a:endParaRPr>
          </a:p>
          <a:p>
            <a:pPr rtl="0"/>
            <a:endParaRPr lang="en-GB" sz="600" b="0" i="0" u="none" strike="noStrike" kern="1200" baseline="0" dirty="0">
              <a:solidFill>
                <a:srgbClr val="028375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A4D2D8B6-A917-2C75-FE35-6938C3624BB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983711" y="4759099"/>
            <a:ext cx="1030817" cy="353593"/>
          </a:xfrm>
          <a:prstGeom prst="rect">
            <a:avLst/>
          </a:prstGeom>
        </p:spPr>
      </p:pic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7EEEDF8B-C08B-55FC-3031-77ADEDDE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88063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135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hf sldNum="0" hdr="0" ftr="0" dt="0"/>
  <p:txStyles>
    <p:titleStyle>
      <a:lvl1pPr algn="l" defTabSz="457200" rtl="0" eaLnBrk="1" latinLnBrk="0" hangingPunct="1">
        <a:lnSpc>
          <a:spcPts val="3400"/>
        </a:lnSpc>
        <a:spcBef>
          <a:spcPct val="0"/>
        </a:spcBef>
        <a:buNone/>
        <a:defRPr sz="3200" kern="1200" spc="-50">
          <a:solidFill>
            <a:srgbClr val="028375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600"/>
        </a:spcBef>
        <a:spcAft>
          <a:spcPts val="600"/>
        </a:spcAft>
        <a:buFont typeface="Arial"/>
        <a:buNone/>
        <a:defRPr sz="16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Arial"/>
        <a:buNone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4pPr>
      <a:lvl5pPr marL="692150" indent="-230188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2EAE3063-2DC7-1E04-1665-FD54E7434977}"/>
              </a:ext>
            </a:extLst>
          </p:cNvPr>
          <p:cNvSpPr/>
          <p:nvPr/>
        </p:nvSpPr>
        <p:spPr>
          <a:xfrm>
            <a:off x="-9828" y="4701520"/>
            <a:ext cx="9153827" cy="441980"/>
          </a:xfrm>
          <a:prstGeom prst="rect">
            <a:avLst/>
          </a:prstGeom>
          <a:solidFill>
            <a:srgbClr val="00837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4282" y="1322619"/>
            <a:ext cx="5232745" cy="306239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9" name="Rectangle 8"/>
          <p:cNvSpPr/>
          <p:nvPr/>
        </p:nvSpPr>
        <p:spPr>
          <a:xfrm>
            <a:off x="388041" y="4884298"/>
            <a:ext cx="7129459" cy="18466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600" b="0" i="0" u="none" strike="noStrike" kern="1200" baseline="0" dirty="0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chemeClr val="bg1"/>
                </a:solidFill>
                <a:latin typeface="Trebuchet MS" panose="020B0703020202090204" pitchFamily="34" charset="0"/>
                <a:ea typeface="+mn-ea"/>
                <a:cs typeface="Calibri"/>
              </a:rPr>
              <a:t>. </a:t>
            </a:r>
            <a:r>
              <a:rPr lang="en-GB" sz="400" i="1" kern="1200" dirty="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400" kern="1200" dirty="0">
              <a:solidFill>
                <a:schemeClr val="bg1"/>
              </a:solidFill>
              <a:effectLst/>
              <a:latin typeface="+mn-lt"/>
              <a:ea typeface="+mn-ea"/>
              <a:cs typeface="+mn-cs"/>
            </a:endParaRPr>
          </a:p>
          <a:p>
            <a:pPr rtl="0"/>
            <a:endParaRPr lang="en-GB" sz="600" b="0" i="0" u="none" strike="noStrike" kern="1200" baseline="0" dirty="0">
              <a:solidFill>
                <a:srgbClr val="028375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7EEEDF8B-C08B-55FC-3031-77ADEDDEC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4" y="441980"/>
            <a:ext cx="5396602" cy="880639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GB"/>
              <a:t>Click to edit Master title style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D3921C6-A887-00F0-3E42-75ED6F8B8DC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983711" y="4759227"/>
            <a:ext cx="1032437" cy="353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281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hf sldNum="0" hdr="0" ftr="0" dt="0"/>
  <p:txStyles>
    <p:titleStyle>
      <a:lvl1pPr algn="l" defTabSz="457200" rtl="0" eaLnBrk="1" latinLnBrk="0" hangingPunct="1">
        <a:lnSpc>
          <a:spcPts val="3400"/>
        </a:lnSpc>
        <a:spcBef>
          <a:spcPct val="0"/>
        </a:spcBef>
        <a:buNone/>
        <a:defRPr sz="3200" kern="1200" spc="-50">
          <a:solidFill>
            <a:srgbClr val="028375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600"/>
        </a:spcBef>
        <a:spcAft>
          <a:spcPts val="600"/>
        </a:spcAft>
        <a:buFont typeface="Arial"/>
        <a:buNone/>
        <a:defRPr sz="16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Arial"/>
        <a:buNone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tabLst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4pPr>
      <a:lvl5pPr marL="692150" indent="-230188" algn="l" defTabSz="457200" rtl="0" eaLnBrk="1" latinLnBrk="0" hangingPunct="1">
        <a:lnSpc>
          <a:spcPts val="1600"/>
        </a:lnSpc>
        <a:spcBef>
          <a:spcPts val="0"/>
        </a:spcBef>
        <a:spcAft>
          <a:spcPts val="600"/>
        </a:spcAft>
        <a:buFont typeface="Lucida Grande"/>
        <a:buChar char="–"/>
        <a:defRPr sz="1400" kern="1200" spc="-20">
          <a:solidFill>
            <a:srgbClr val="028375"/>
          </a:solidFill>
          <a:latin typeface="Trebuchet MS" panose="020B0703020202090204" pitchFamily="34" charset="0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76E9CBC7-55BC-A5F6-7482-DD59FE70DABA}"/>
              </a:ext>
            </a:extLst>
          </p:cNvPr>
          <p:cNvSpPr/>
          <p:nvPr/>
        </p:nvSpPr>
        <p:spPr>
          <a:xfrm>
            <a:off x="257412" y="4901191"/>
            <a:ext cx="6393227" cy="9233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rtl="0"/>
            <a:r>
              <a:rPr lang="en-GB" sz="600" b="0" i="0" u="none" strike="noStrike" kern="1200" baseline="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©</a:t>
            </a:r>
            <a:r>
              <a:rPr lang="en-GB" sz="600" b="0" i="0" u="none" strike="noStrike" kern="1200" baseline="0" dirty="0" err="1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TheVeganSociety</a:t>
            </a:r>
            <a:r>
              <a:rPr lang="en-GB" sz="600" b="0" i="0" u="none" strike="noStrike" kern="1200" baseline="0" dirty="0">
                <a:solidFill>
                  <a:schemeClr val="tx1"/>
                </a:solidFill>
                <a:latin typeface="Trebuchet MS" panose="020B0703020202090204" pitchFamily="34" charset="0"/>
                <a:ea typeface="+mn-ea"/>
                <a:cs typeface="Calibri"/>
              </a:rPr>
              <a:t> </a:t>
            </a:r>
            <a:r>
              <a:rPr lang="en-GB" sz="5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Registered Charity No. 279228 (England and Wales) and SC049495 (Scotland).</a:t>
            </a:r>
            <a:endParaRPr lang="en-GB" sz="600" b="0" i="0" u="none" strike="noStrike" kern="1200" baseline="0" dirty="0">
              <a:solidFill>
                <a:schemeClr val="tx1"/>
              </a:solidFill>
              <a:latin typeface="Trebuchet MS" panose="020B0703020202090204" pitchFamily="34" charset="0"/>
              <a:ea typeface="+mn-ea"/>
              <a:cs typeface="Calibri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C46290F-3D67-DEFE-8A19-8A215022BB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38564" y="4724459"/>
            <a:ext cx="1032437" cy="353465"/>
          </a:xfrm>
          <a:prstGeom prst="rect">
            <a:avLst/>
          </a:prstGeom>
        </p:spPr>
      </p:pic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B92D6F5F-114E-6F5B-F47D-BB3BB7314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8042" y="491893"/>
            <a:ext cx="8264180" cy="3327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68593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</p:sldLayoutIdLst>
  <p:hf hdr="0" ftr="0"/>
  <p:txStyles>
    <p:titleStyle>
      <a:lvl1pPr algn="ctr" defTabSz="457200" rtl="0" eaLnBrk="1" latinLnBrk="0" hangingPunct="1">
        <a:lnSpc>
          <a:spcPts val="4800"/>
        </a:lnSpc>
        <a:spcBef>
          <a:spcPct val="0"/>
        </a:spcBef>
        <a:buNone/>
        <a:defRPr sz="5100" b="1" i="0" kern="1200" spc="-50">
          <a:solidFill>
            <a:schemeClr val="tx1"/>
          </a:solidFill>
          <a:latin typeface="Trebuchet MS" panose="020B0703020202090204" pitchFamily="34" charset="0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tx1"/>
          </a:solidFill>
          <a:latin typeface="Trebuchet MS" panose="020B0703020202090204" pitchFamily="34" charset="0"/>
          <a:ea typeface="+mn-ea"/>
          <a:cs typeface="Calibri"/>
        </a:defRPr>
      </a:lvl1pPr>
      <a:lvl2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tx1"/>
          </a:solidFill>
          <a:latin typeface="Trebuchet MS" panose="020B0703020202090204" pitchFamily="34" charset="0"/>
          <a:ea typeface="+mn-ea"/>
          <a:cs typeface="+mn-cs"/>
        </a:defRPr>
      </a:lvl2pPr>
      <a:lvl3pPr marL="233363" indent="-233363" algn="l" defTabSz="457200" rtl="0" eaLnBrk="1" latinLnBrk="0" hangingPunct="1">
        <a:lnSpc>
          <a:spcPts val="1800"/>
        </a:lnSpc>
        <a:spcBef>
          <a:spcPts val="0"/>
        </a:spcBef>
        <a:buFont typeface="Arial"/>
        <a:buChar char="•"/>
        <a:tabLst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3pPr>
      <a:lvl4pPr marL="473075" indent="-228600" algn="l" defTabSz="541338" rtl="0" eaLnBrk="1" latinLnBrk="0" hangingPunct="1">
        <a:lnSpc>
          <a:spcPts val="1800"/>
        </a:lnSpc>
        <a:spcBef>
          <a:spcPts val="0"/>
        </a:spcBef>
        <a:buFont typeface="Arial"/>
        <a:buChar char="–"/>
        <a:tabLst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4pPr>
      <a:lvl5pPr marL="0" indent="0" algn="l" defTabSz="457200" rtl="0" eaLnBrk="1" latinLnBrk="0" hangingPunct="1">
        <a:lnSpc>
          <a:spcPts val="1800"/>
        </a:lnSpc>
        <a:spcBef>
          <a:spcPts val="0"/>
        </a:spcBef>
        <a:buFont typeface="Arial"/>
        <a:buNone/>
        <a:defRPr sz="1600" kern="1200" spc="-2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openxmlformats.org/officeDocument/2006/relationships/image" Target="../media/image16.png"/><Relationship Id="rId10" Type="http://schemas.openxmlformats.org/officeDocument/2006/relationships/image" Target="../media/image19.png"/><Relationship Id="rId4" Type="http://schemas.openxmlformats.org/officeDocument/2006/relationships/image" Target="../media/image11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openxmlformats.org/officeDocument/2006/relationships/image" Target="../media/image16.png"/><Relationship Id="rId10" Type="http://schemas.openxmlformats.org/officeDocument/2006/relationships/image" Target="../media/image19.png"/><Relationship Id="rId4" Type="http://schemas.openxmlformats.org/officeDocument/2006/relationships/image" Target="../media/image11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>
            <a:spLocks noGrp="1"/>
          </p:cNvSpPr>
          <p:nvPr>
            <p:ph type="title"/>
          </p:nvPr>
        </p:nvSpPr>
        <p:spPr>
          <a:xfrm>
            <a:off x="0" y="824881"/>
            <a:ext cx="9144000" cy="31871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SzPts val="990"/>
            </a:pPr>
            <a:r>
              <a:rPr lang="en-GB" sz="4200" b="1" dirty="0"/>
              <a:t>How does food production</a:t>
            </a:r>
            <a:br>
              <a:rPr lang="en-GB" sz="4200" b="1" dirty="0"/>
            </a:br>
            <a:r>
              <a:rPr lang="en-GB" sz="4200" b="1" dirty="0"/>
              <a:t>affect ecosystems? </a:t>
            </a:r>
            <a:br>
              <a:rPr lang="en-GB" sz="4200" b="1" dirty="0"/>
            </a:br>
            <a:r>
              <a:rPr lang="en-GB" sz="2400" b="0" i="1" dirty="0"/>
              <a:t>Ecosystems, food webs and bioaccumulation</a:t>
            </a:r>
            <a:br>
              <a:rPr lang="en-GB" sz="4400" dirty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endParaRPr sz="42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F35475-9395-7554-1FAC-C668C2426E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1649" y="2909564"/>
            <a:ext cx="1326908" cy="10946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9D626A3-3C5C-C5A2-E0E1-2BFB897C18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0379" y="2888907"/>
            <a:ext cx="1326909" cy="10947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8B371DD-E03B-BFCE-F588-589250ED66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88612" y="2909563"/>
            <a:ext cx="1326909" cy="10947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C3412B5-D22C-DC71-42FF-AAB1742434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5695" y="2898434"/>
            <a:ext cx="1326909" cy="10947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934305-0612-C7D2-AF8B-64D0373938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53296" y="2898434"/>
            <a:ext cx="1326909" cy="10947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A8993A-253C-A151-EF67-083B24B2C65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7980" y="2888907"/>
            <a:ext cx="1326909" cy="1094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54;p13">
            <a:extLst>
              <a:ext uri="{FF2B5EF4-FFF2-40B4-BE49-F238E27FC236}">
                <a16:creationId xmlns:a16="http://schemas.microsoft.com/office/drawing/2014/main" id="{315A2215-A0F3-832B-267F-57D3226DED1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1749060"/>
            <a:ext cx="9144000" cy="164537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SzPts val="990"/>
            </a:pPr>
            <a:r>
              <a:rPr lang="en-GB" sz="4200" b="1" dirty="0"/>
              <a:t>How does food production</a:t>
            </a:r>
            <a:br>
              <a:rPr lang="en-GB" sz="4200" b="1" dirty="0"/>
            </a:br>
            <a:r>
              <a:rPr lang="en-GB" sz="4200" b="1" dirty="0"/>
              <a:t>affect ecosystems? </a:t>
            </a:r>
            <a:br>
              <a:rPr lang="en-GB" sz="4400" dirty="0">
                <a:solidFill>
                  <a:schemeClr val="tx2">
                    <a:lumMod val="50000"/>
                    <a:lumOff val="50000"/>
                  </a:schemeClr>
                </a:solidFill>
              </a:rPr>
            </a:br>
            <a:endParaRPr sz="42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0" y="269054"/>
            <a:ext cx="9143999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/>
              <a:t>What are we going to learn?</a:t>
            </a:r>
            <a:endParaRPr sz="2500" b="1" dirty="0"/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1"/>
          </p:nvPr>
        </p:nvSpPr>
        <p:spPr>
          <a:xfrm>
            <a:off x="482616" y="1004125"/>
            <a:ext cx="7977721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rgbClr val="008375"/>
                </a:solidFill>
              </a:rPr>
              <a:t>Learning objectives:</a:t>
            </a:r>
            <a:endParaRPr b="1" dirty="0">
              <a:solidFill>
                <a:srgbClr val="008375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8375"/>
              </a:buClr>
              <a:buSzPts val="1400"/>
              <a:buAutoNum type="arabicPeriod"/>
            </a:pP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Explain how organisms in an ecosystem depend on each other, using food webs as evidence.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400"/>
              <a:buAutoNum type="arabicPeriod"/>
            </a:pP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Describe how agricultural practices can disrupt food webs and reduce biodiversity.​ 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400"/>
              <a:buAutoNum type="arabicPeriod"/>
            </a:pP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Explain how toxic materials accumulate through a food chain and the consequences </a:t>
            </a:r>
            <a:r>
              <a:rPr lang="en-GB">
                <a:solidFill>
                  <a:schemeClr val="tx2">
                    <a:lumMod val="50000"/>
                    <a:lumOff val="50000"/>
                  </a:schemeClr>
                </a:solidFill>
              </a:rPr>
              <a:t>for organisms.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rgbClr val="008375"/>
                </a:solidFill>
              </a:rPr>
              <a:t>Key word:</a:t>
            </a:r>
            <a:endParaRPr b="1" dirty="0">
              <a:solidFill>
                <a:srgbClr val="008375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-GB" b="1" dirty="0">
                <a:solidFill>
                  <a:srgbClr val="008375"/>
                </a:solidFill>
              </a:rPr>
              <a:t>Interdependence: </a:t>
            </a: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all living things in an ecosystem rely on one another for survival.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None/>
            </a:pPr>
            <a:r>
              <a:rPr lang="en-GB" b="1" dirty="0">
                <a:solidFill>
                  <a:srgbClr val="008375"/>
                </a:solidFill>
              </a:rPr>
              <a:t>Bioaccumulation:</a:t>
            </a:r>
            <a:r>
              <a:rPr lang="en-GB" dirty="0">
                <a:solidFill>
                  <a:srgbClr val="008375"/>
                </a:solidFill>
              </a:rPr>
              <a:t> </a:t>
            </a:r>
            <a:r>
              <a:rPr lang="en-GB" dirty="0">
                <a:solidFill>
                  <a:schemeClr val="tx2">
                    <a:lumMod val="50000"/>
                    <a:lumOff val="50000"/>
                  </a:schemeClr>
                </a:solidFill>
              </a:rPr>
              <a:t>the gradual build-up of toxic, non-biodegradable chemicals (like heavy metals or pesticides) inside a living organism over time.</a:t>
            </a:r>
            <a:endParaRPr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>
            <a:spLocks noGrp="1"/>
          </p:cNvSpPr>
          <p:nvPr>
            <p:ph type="title"/>
          </p:nvPr>
        </p:nvSpPr>
        <p:spPr>
          <a:xfrm>
            <a:off x="0" y="127500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/>
              <a:t>Starter - build a food web</a:t>
            </a:r>
            <a:endParaRPr sz="2500" b="1" dirty="0"/>
          </a:p>
        </p:txBody>
      </p:sp>
      <p:sp>
        <p:nvSpPr>
          <p:cNvPr id="68" name="Google Shape;68;p15"/>
          <p:cNvSpPr txBox="1">
            <a:spLocks noGrp="1"/>
          </p:cNvSpPr>
          <p:nvPr>
            <p:ph type="body" idx="1"/>
          </p:nvPr>
        </p:nvSpPr>
        <p:spPr>
          <a:xfrm>
            <a:off x="638502" y="3897307"/>
            <a:ext cx="7866993" cy="1094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685800" lvl="0" indent="-34290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/>
            </a:pPr>
            <a:r>
              <a:rPr lang="en-GB" sz="15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What would happen to the sparrowhawk if the rabbit population disappeared? </a:t>
            </a:r>
            <a:endParaRPr sz="15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685800" lvl="0" indent="-342900" algn="l" rtl="0"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800"/>
              <a:buAutoNum type="arabicPeriod" startAt="2"/>
            </a:pPr>
            <a:r>
              <a:rPr lang="en-GB" sz="15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Which organism do all other organisms ultimately depend on, and why? </a:t>
            </a:r>
            <a:endParaRPr sz="15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9" name="Google Shape;69;p15"/>
          <p:cNvSpPr txBox="1"/>
          <p:nvPr/>
        </p:nvSpPr>
        <p:spPr>
          <a:xfrm>
            <a:off x="772841" y="682024"/>
            <a:ext cx="7598317" cy="6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Arrange the cards into a food web on your desk and copy into your exercise book using arrows to show the energy transfer. Then answer the questions below.</a:t>
            </a:r>
            <a:endParaRPr sz="15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787E5D-44FB-FC14-8917-875C14AA2E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5124" y="1477220"/>
            <a:ext cx="1326908" cy="10946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985E75-0162-5DE7-B0BD-25C57BA2EC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4336" y="2633056"/>
            <a:ext cx="1326909" cy="10947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B4A38EC-3112-95D1-3E6C-02330EB1D6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9098" y="1477220"/>
            <a:ext cx="1326909" cy="10947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1EB5DE0-14AC-2550-81F2-C4EB97D47C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76522" y="2663364"/>
            <a:ext cx="1326909" cy="10947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09F5564-5C4D-0F8D-4B12-85C34A9FDA2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82569" y="2663364"/>
            <a:ext cx="1326909" cy="10947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23C6D42-464C-B6CB-7C3D-DE9A23C9772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64911" y="2653712"/>
            <a:ext cx="1326909" cy="10947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96F293A-6CB2-0EA9-11DB-844CF56CD5F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87773" y="1477220"/>
            <a:ext cx="1326909" cy="10947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7D00D4A-1156-F98B-0386-CD5808ADBA9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86448" y="1477220"/>
            <a:ext cx="1326909" cy="10947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E66C8DE-E8BE-12B8-8FEB-1B003B0D6CD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83799" y="1469827"/>
            <a:ext cx="1326909" cy="10947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9ED8285-1925-C0DC-38E1-2867DBEFCB0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447253" y="2642583"/>
            <a:ext cx="1326909" cy="10947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3832FCA-2E15-FB10-B99F-956DC3B9F6B5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82474" y="1469827"/>
            <a:ext cx="1326909" cy="10947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>
            <a:off x="0" y="77742"/>
            <a:ext cx="9143999" cy="7693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/>
              <a:t>What happens to the web when the landscape is changed by humans? </a:t>
            </a:r>
            <a:r>
              <a:rPr lang="en-GB" sz="1800" i="1" dirty="0"/>
              <a:t>Key point 1</a:t>
            </a:r>
            <a:endParaRPr sz="1800" i="1" dirty="0"/>
          </a:p>
        </p:txBody>
      </p:sp>
      <p:sp>
        <p:nvSpPr>
          <p:cNvPr id="77" name="Google Shape;77;p16"/>
          <p:cNvSpPr txBox="1">
            <a:spLocks noGrp="1"/>
          </p:cNvSpPr>
          <p:nvPr>
            <p:ph type="body" idx="1"/>
          </p:nvPr>
        </p:nvSpPr>
        <p:spPr>
          <a:xfrm>
            <a:off x="147484" y="818105"/>
            <a:ext cx="1637700" cy="466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500" b="1" dirty="0">
                <a:solidFill>
                  <a:srgbClr val="008375"/>
                </a:solidFill>
              </a:rPr>
              <a:t>Apex predator</a:t>
            </a:r>
            <a:endParaRPr sz="1500" b="1" dirty="0">
              <a:solidFill>
                <a:srgbClr val="008375"/>
              </a:solidFill>
            </a:endParaRPr>
          </a:p>
        </p:txBody>
      </p:sp>
      <p:sp>
        <p:nvSpPr>
          <p:cNvPr id="78" name="Google Shape;78;p16"/>
          <p:cNvSpPr txBox="1">
            <a:spLocks noGrp="1"/>
          </p:cNvSpPr>
          <p:nvPr>
            <p:ph type="body" idx="4294967295"/>
          </p:nvPr>
        </p:nvSpPr>
        <p:spPr>
          <a:xfrm>
            <a:off x="186350" y="1760953"/>
            <a:ext cx="1754188" cy="67627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500" b="1" dirty="0">
                <a:solidFill>
                  <a:srgbClr val="008375"/>
                </a:solidFill>
              </a:rPr>
              <a:t>Secondary consumer</a:t>
            </a:r>
            <a:endParaRPr sz="1500" b="1" dirty="0">
              <a:solidFill>
                <a:srgbClr val="008375"/>
              </a:solidFill>
            </a:endParaRPr>
          </a:p>
        </p:txBody>
      </p:sp>
      <p:sp>
        <p:nvSpPr>
          <p:cNvPr id="79" name="Google Shape;79;p16"/>
          <p:cNvSpPr txBox="1">
            <a:spLocks noGrp="1"/>
          </p:cNvSpPr>
          <p:nvPr>
            <p:ph type="body" idx="4294967295"/>
          </p:nvPr>
        </p:nvSpPr>
        <p:spPr>
          <a:xfrm>
            <a:off x="215241" y="2796554"/>
            <a:ext cx="1754188" cy="6746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500" b="1" dirty="0">
                <a:solidFill>
                  <a:srgbClr val="008375"/>
                </a:solidFill>
              </a:rPr>
              <a:t>Primary consumer</a:t>
            </a:r>
            <a:endParaRPr sz="1500" b="1" dirty="0">
              <a:solidFill>
                <a:srgbClr val="008375"/>
              </a:solidFill>
            </a:endParaRPr>
          </a:p>
        </p:txBody>
      </p:sp>
      <p:sp>
        <p:nvSpPr>
          <p:cNvPr id="80" name="Google Shape;80;p16"/>
          <p:cNvSpPr txBox="1">
            <a:spLocks noGrp="1"/>
          </p:cNvSpPr>
          <p:nvPr>
            <p:ph type="body" idx="4294967295"/>
          </p:nvPr>
        </p:nvSpPr>
        <p:spPr>
          <a:xfrm>
            <a:off x="186350" y="3988051"/>
            <a:ext cx="1754188" cy="6746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500" b="1" dirty="0">
                <a:solidFill>
                  <a:srgbClr val="008375"/>
                </a:solidFill>
              </a:rPr>
              <a:t>Producer </a:t>
            </a:r>
            <a:endParaRPr sz="1500" b="1" dirty="0">
              <a:solidFill>
                <a:srgbClr val="008375"/>
              </a:solidFill>
            </a:endParaRPr>
          </a:p>
        </p:txBody>
      </p:sp>
      <p:cxnSp>
        <p:nvCxnSpPr>
          <p:cNvPr id="81" name="Google Shape;81;p16"/>
          <p:cNvCxnSpPr/>
          <p:nvPr/>
        </p:nvCxnSpPr>
        <p:spPr>
          <a:xfrm rot="10800000" flipH="1">
            <a:off x="250400" y="1507370"/>
            <a:ext cx="9076800" cy="22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2" name="Google Shape;82;p16"/>
          <p:cNvCxnSpPr/>
          <p:nvPr/>
        </p:nvCxnSpPr>
        <p:spPr>
          <a:xfrm rot="10800000" flipH="1">
            <a:off x="250400" y="2548086"/>
            <a:ext cx="9076800" cy="22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3" name="Google Shape;83;p16"/>
          <p:cNvCxnSpPr/>
          <p:nvPr/>
        </p:nvCxnSpPr>
        <p:spPr>
          <a:xfrm rot="10800000" flipH="1">
            <a:off x="250400" y="3603613"/>
            <a:ext cx="9076800" cy="22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4" name="Picture 3">
            <a:extLst>
              <a:ext uri="{FF2B5EF4-FFF2-40B4-BE49-F238E27FC236}">
                <a16:creationId xmlns:a16="http://schemas.microsoft.com/office/drawing/2014/main" id="{0892874D-408B-AFD9-0608-1AB8ED7F10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8640" y="601670"/>
            <a:ext cx="1005231" cy="82931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607CD70-35B6-3E56-0007-4866DE89FC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2539" y="1615361"/>
            <a:ext cx="1005233" cy="82931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E98A84-D0A7-0B8F-B597-55F95F6860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9382" y="3730136"/>
            <a:ext cx="1005233" cy="82931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50E03B6-A270-38D5-5D0E-9BE4DA00CA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9172" y="2686198"/>
            <a:ext cx="1005233" cy="82931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E25B403-16B4-514B-CF67-85CE81030B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64967" y="1621267"/>
            <a:ext cx="1005233" cy="82931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EFF6600-395C-F0B8-FE94-CA897CB9A9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67395" y="1621268"/>
            <a:ext cx="1005233" cy="8293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7E52780-F4A6-3B52-48E6-FD2980F0F5B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64967" y="2686198"/>
            <a:ext cx="1005233" cy="82931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74910D0-9D89-A748-6D3B-A7F086BFB2B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64966" y="3730137"/>
            <a:ext cx="1005233" cy="82931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8BD62FC-5C81-93D4-7EDD-F0127D95688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49172" y="3730137"/>
            <a:ext cx="1005233" cy="82931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7592760-2BCD-933E-0957-2FB91EAED4F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260111" y="1615361"/>
            <a:ext cx="1005233" cy="82931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1B88559-3EE8-BB20-62C3-15737C05E362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67396" y="603099"/>
            <a:ext cx="1005233" cy="82931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76;p16">
            <a:extLst>
              <a:ext uri="{FF2B5EF4-FFF2-40B4-BE49-F238E27FC236}">
                <a16:creationId xmlns:a16="http://schemas.microsoft.com/office/drawing/2014/main" id="{24E55CEC-FCEA-C773-5607-796AFD7262C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286967"/>
            <a:ext cx="9143999" cy="7693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/>
              <a:t>What happens to the web when the landscape is changed by humans? </a:t>
            </a:r>
            <a:r>
              <a:rPr lang="en-GB" sz="1800" i="1" dirty="0"/>
              <a:t>Key point 1</a:t>
            </a:r>
            <a:endParaRPr sz="1800" i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F10049-C403-AD74-9297-7084C46941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761" y="937969"/>
            <a:ext cx="3424803" cy="342480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59682BC-A596-BA42-00C7-463E8E5CAA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50781" y="937969"/>
            <a:ext cx="3424803" cy="342480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8"/>
          <p:cNvSpPr txBox="1">
            <a:spLocks noGrp="1"/>
          </p:cNvSpPr>
          <p:nvPr>
            <p:ph type="title"/>
          </p:nvPr>
        </p:nvSpPr>
        <p:spPr>
          <a:xfrm>
            <a:off x="0" y="388545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/>
              <a:t>What happens to the organisms? </a:t>
            </a:r>
            <a:r>
              <a:rPr lang="en-GB" sz="2400" i="1" dirty="0"/>
              <a:t>Key point 2</a:t>
            </a:r>
            <a:endParaRPr sz="2400" i="1" dirty="0"/>
          </a:p>
        </p:txBody>
      </p:sp>
      <p:sp>
        <p:nvSpPr>
          <p:cNvPr id="113" name="Google Shape;113;p18"/>
          <p:cNvSpPr txBox="1"/>
          <p:nvPr/>
        </p:nvSpPr>
        <p:spPr>
          <a:xfrm>
            <a:off x="300158" y="2835668"/>
            <a:ext cx="1702884" cy="4000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Pesticide sprayed</a:t>
            </a:r>
            <a:endParaRPr sz="14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114" name="Google Shape;114;p18"/>
          <p:cNvSpPr txBox="1"/>
          <p:nvPr/>
        </p:nvSpPr>
        <p:spPr>
          <a:xfrm>
            <a:off x="2070249" y="2826989"/>
            <a:ext cx="1681650" cy="830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…absorbs pesticide from soil</a:t>
            </a:r>
            <a:endParaRPr sz="14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115" name="Google Shape;115;p18"/>
          <p:cNvSpPr txBox="1"/>
          <p:nvPr/>
        </p:nvSpPr>
        <p:spPr>
          <a:xfrm>
            <a:off x="3749998" y="2826989"/>
            <a:ext cx="1702888" cy="8309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…eats many plants over its lifetime</a:t>
            </a:r>
            <a:endParaRPr sz="14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116" name="Google Shape;116;p18"/>
          <p:cNvSpPr txBox="1"/>
          <p:nvPr/>
        </p:nvSpPr>
        <p:spPr>
          <a:xfrm>
            <a:off x="5571560" y="2826989"/>
            <a:ext cx="1702884" cy="6155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…eats many mice over its lifetime</a:t>
            </a:r>
            <a:endParaRPr sz="14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117" name="Google Shape;117;p18"/>
          <p:cNvSpPr txBox="1"/>
          <p:nvPr/>
        </p:nvSpPr>
        <p:spPr>
          <a:xfrm>
            <a:off x="7296294" y="1654772"/>
            <a:ext cx="369908" cy="692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300" b="1" dirty="0">
                <a:solidFill>
                  <a:srgbClr val="008375"/>
                </a:solidFill>
                <a:latin typeface="Trebuchet MS" panose="020B0703020202090204" pitchFamily="34" charset="0"/>
              </a:rPr>
              <a:t>=</a:t>
            </a:r>
            <a:endParaRPr sz="33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</p:txBody>
      </p:sp>
      <p:sp>
        <p:nvSpPr>
          <p:cNvPr id="118" name="Google Shape;118;p18"/>
          <p:cNvSpPr txBox="1"/>
          <p:nvPr/>
        </p:nvSpPr>
        <p:spPr>
          <a:xfrm>
            <a:off x="300158" y="3772106"/>
            <a:ext cx="8569314" cy="8694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500" b="1" dirty="0">
                <a:solidFill>
                  <a:srgbClr val="008375"/>
                </a:solidFill>
                <a:latin typeface="Trebuchet MS" panose="020B0703020202090204" pitchFamily="34" charset="0"/>
              </a:rPr>
              <a:t>Bioaccumulation:</a:t>
            </a:r>
            <a:r>
              <a:rPr lang="en-GB" sz="1500" dirty="0">
                <a:solidFill>
                  <a:srgbClr val="008375"/>
                </a:solidFill>
                <a:latin typeface="Trebuchet MS" panose="020B0703020202090204" pitchFamily="34" charset="0"/>
              </a:rPr>
              <a:t> </a:t>
            </a:r>
            <a:r>
              <a:rPr lang="en-GB" sz="15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the gradual build-up of toxic, non-biodegradable chemicals (like heavy metals or pesticides) inside a living organism over time.</a:t>
            </a:r>
            <a:endParaRPr sz="15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6D362B-514C-D360-7500-0418903A2E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0431" y="1342183"/>
            <a:ext cx="1702884" cy="140488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54C2F3F-6163-4D03-6D77-1198942C5C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0340" y="1342181"/>
            <a:ext cx="1702888" cy="14048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0155D7-2F0D-3379-3E84-EDCF670EEF3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158" y="1342181"/>
            <a:ext cx="1702884" cy="137933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B75C92F-F9E8-3319-41E9-2E55CF50E5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0249" y="1342181"/>
            <a:ext cx="1702884" cy="1379336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8C94D60F-64D5-B745-69E1-B5B64185B951}"/>
              </a:ext>
            </a:extLst>
          </p:cNvPr>
          <p:cNvSpPr/>
          <p:nvPr/>
        </p:nvSpPr>
        <p:spPr>
          <a:xfrm>
            <a:off x="7674515" y="1431758"/>
            <a:ext cx="1139992" cy="1139992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Google Shape;117;p18">
            <a:extLst>
              <a:ext uri="{FF2B5EF4-FFF2-40B4-BE49-F238E27FC236}">
                <a16:creationId xmlns:a16="http://schemas.microsoft.com/office/drawing/2014/main" id="{E419C895-2BE3-B79D-752B-C878CD75958B}"/>
              </a:ext>
            </a:extLst>
          </p:cNvPr>
          <p:cNvSpPr txBox="1"/>
          <p:nvPr/>
        </p:nvSpPr>
        <p:spPr>
          <a:xfrm>
            <a:off x="7674515" y="1698388"/>
            <a:ext cx="1139991" cy="64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 dirty="0">
                <a:solidFill>
                  <a:schemeClr val="bg1"/>
                </a:solidFill>
                <a:latin typeface="Trebuchet MS" panose="020B0703020202090204" pitchFamily="34" charset="0"/>
              </a:rPr>
              <a:t>Toxic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 dirty="0">
                <a:solidFill>
                  <a:schemeClr val="bg1"/>
                </a:solidFill>
                <a:latin typeface="Trebuchet MS" panose="020B0703020202090204" pitchFamily="34" charset="0"/>
              </a:rPr>
              <a:t>levels</a:t>
            </a:r>
            <a:endParaRPr sz="15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9"/>
          <p:cNvSpPr txBox="1">
            <a:spLocks noGrp="1"/>
          </p:cNvSpPr>
          <p:nvPr>
            <p:ph type="title"/>
          </p:nvPr>
        </p:nvSpPr>
        <p:spPr>
          <a:xfrm>
            <a:off x="0" y="174193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 err="1"/>
              <a:t>Bioacculumation</a:t>
            </a:r>
            <a:r>
              <a:rPr lang="en-GB" sz="2500" b="1" dirty="0"/>
              <a:t>: let’s investigate the data</a:t>
            </a:r>
            <a:endParaRPr sz="2500" b="1" dirty="0"/>
          </a:p>
        </p:txBody>
      </p:sp>
      <p:sp>
        <p:nvSpPr>
          <p:cNvPr id="125" name="Google Shape;125;p19"/>
          <p:cNvSpPr txBox="1">
            <a:spLocks noGrp="1"/>
          </p:cNvSpPr>
          <p:nvPr>
            <p:ph type="body" idx="1"/>
          </p:nvPr>
        </p:nvSpPr>
        <p:spPr>
          <a:xfrm>
            <a:off x="4593188" y="755375"/>
            <a:ext cx="4218750" cy="238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400" b="1" dirty="0">
                <a:solidFill>
                  <a:srgbClr val="008375"/>
                </a:solidFill>
              </a:rPr>
              <a:t>Tasks: </a:t>
            </a:r>
            <a:endParaRPr sz="1400" b="1" dirty="0">
              <a:solidFill>
                <a:srgbClr val="008375"/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8375"/>
              </a:buClr>
              <a:buSzPts val="1400"/>
              <a:buAutoNum type="arabicPeriod"/>
            </a:pPr>
            <a:r>
              <a:rPr lang="en-GB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Plot a bar chart of the data​ in your book.</a:t>
            </a:r>
            <a:endParaRPr sz="14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400"/>
              <a:buAutoNum type="arabicPeriod"/>
            </a:pPr>
            <a:r>
              <a:rPr lang="en-GB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Describe the pattern​.</a:t>
            </a:r>
            <a:endParaRPr sz="14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400"/>
              <a:buAutoNum type="arabicPeriod"/>
            </a:pPr>
            <a:r>
              <a:rPr lang="en-GB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Explain how pesticides reached the field vole​.</a:t>
            </a:r>
            <a:endParaRPr sz="14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400"/>
              <a:buAutoNum type="arabicPeriod"/>
            </a:pPr>
            <a:r>
              <a:rPr lang="en-GB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Explain why the peregrine falcon has the highest concentration – use bioaccumulation​ in your answer.</a:t>
            </a:r>
            <a:endParaRPr sz="14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  <a:p>
            <a:pPr marL="45720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375"/>
              </a:buClr>
              <a:buSzPts val="1400"/>
              <a:buAutoNum type="arabicPeriod"/>
            </a:pPr>
            <a:r>
              <a:rPr lang="en-GB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Predict: what happens to the falcon's concentration over its lifetime?​ </a:t>
            </a:r>
            <a:endParaRPr sz="14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126" name="Google Shape;126;p19"/>
          <p:cNvGraphicFramePr/>
          <p:nvPr>
            <p:extLst>
              <p:ext uri="{D42A27DB-BD31-4B8C-83A1-F6EECF244321}">
                <p14:modId xmlns:p14="http://schemas.microsoft.com/office/powerpoint/2010/main" val="4276123913"/>
              </p:ext>
            </p:extLst>
          </p:nvPr>
        </p:nvGraphicFramePr>
        <p:xfrm>
          <a:off x="376282" y="1093860"/>
          <a:ext cx="4132362" cy="1820978"/>
        </p:xfrm>
        <a:graphic>
          <a:graphicData uri="http://schemas.openxmlformats.org/drawingml/2006/table">
            <a:tbl>
              <a:tblPr>
                <a:noFill/>
                <a:tableStyleId>{7A7EA346-DEAE-4092-BA53-ED69FD71C5B1}</a:tableStyleId>
              </a:tblPr>
              <a:tblGrid>
                <a:gridCol w="14508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815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2475"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Organism</a:t>
                      </a:r>
                      <a:r>
                        <a:rPr lang="en-GB" sz="1100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 </a:t>
                      </a:r>
                      <a:endParaRPr sz="1100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8375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GB" sz="1100" b="1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Pesticide concentration (ppm)</a:t>
                      </a:r>
                      <a:r>
                        <a:rPr lang="en-GB" sz="1100" dirty="0">
                          <a:solidFill>
                            <a:schemeClr val="bg1"/>
                          </a:solidFill>
                          <a:latin typeface="Trebuchet MS" panose="020B0703020202090204" pitchFamily="34" charset="0"/>
                        </a:rPr>
                        <a:t> </a:t>
                      </a:r>
                      <a:endParaRPr sz="1100" dirty="0">
                        <a:solidFill>
                          <a:schemeClr val="bg1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00837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475"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GB" sz="11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Wheat crop </a:t>
                      </a:r>
                      <a:endParaRPr sz="1100" b="1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GB" sz="1100" dirty="0">
                          <a:solidFill>
                            <a:srgbClr val="1B1B1B"/>
                          </a:solidFill>
                          <a:latin typeface="Trebuchet MS" panose="020B0703020202090204" pitchFamily="34" charset="0"/>
                        </a:rPr>
                        <a:t>0.02 </a:t>
                      </a:r>
                      <a:endParaRPr sz="1100" dirty="0">
                        <a:solidFill>
                          <a:srgbClr val="1B1B1B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2475"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GB" sz="11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Field vole </a:t>
                      </a:r>
                      <a:endParaRPr sz="1100" b="1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GB" sz="1100" dirty="0">
                          <a:solidFill>
                            <a:srgbClr val="1B1B1B"/>
                          </a:solidFill>
                          <a:latin typeface="Trebuchet MS" panose="020B0703020202090204" pitchFamily="34" charset="0"/>
                        </a:rPr>
                        <a:t>0.5 </a:t>
                      </a:r>
                      <a:endParaRPr sz="1100" dirty="0">
                        <a:solidFill>
                          <a:srgbClr val="1B1B1B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2475"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GB" sz="11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Kestrel</a:t>
                      </a:r>
                      <a:endParaRPr sz="1100" b="1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GB" sz="1100" dirty="0">
                          <a:solidFill>
                            <a:srgbClr val="1B1B1B"/>
                          </a:solidFill>
                          <a:latin typeface="Trebuchet MS" panose="020B0703020202090204" pitchFamily="34" charset="0"/>
                        </a:rPr>
                        <a:t>12</a:t>
                      </a:r>
                      <a:endParaRPr sz="1100" dirty="0">
                        <a:solidFill>
                          <a:srgbClr val="1B1B1B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2950"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GB" sz="1100" b="1" dirty="0">
                          <a:solidFill>
                            <a:srgbClr val="008375"/>
                          </a:solidFill>
                          <a:latin typeface="Trebuchet MS" panose="020B0703020202090204" pitchFamily="34" charset="0"/>
                        </a:rPr>
                        <a:t>Peregrine falcon</a:t>
                      </a:r>
                      <a:endParaRPr sz="1100" b="1" dirty="0">
                        <a:solidFill>
                          <a:srgbClr val="008375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0EFF1"/>
                    </a:solidFill>
                  </a:tcPr>
                </a:tc>
                <a:tc>
                  <a:txBody>
                    <a:bodyPr/>
                    <a:lstStyle/>
                    <a:p>
                      <a:pPr marL="88900" marR="88900" lvl="0" indent="0" algn="l" rtl="0">
                        <a:lnSpc>
                          <a:spcPct val="115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None/>
                      </a:pPr>
                      <a:r>
                        <a:rPr lang="en-GB" sz="1100" dirty="0">
                          <a:solidFill>
                            <a:srgbClr val="1B1B1B"/>
                          </a:solidFill>
                          <a:latin typeface="Trebuchet MS" panose="020B0703020202090204" pitchFamily="34" charset="0"/>
                        </a:rPr>
                        <a:t>160</a:t>
                      </a:r>
                      <a:endParaRPr sz="1100" dirty="0">
                        <a:solidFill>
                          <a:srgbClr val="1B1B1B"/>
                        </a:solidFill>
                        <a:latin typeface="Trebuchet MS" panose="020B0703020202090204" pitchFamily="34" charset="0"/>
                      </a:endParaRPr>
                    </a:p>
                  </a:txBody>
                  <a:tcPr marL="91425" marR="91425" marT="91425" marB="91425">
                    <a:lnL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7625" cap="flat" cmpd="sng">
                      <a:solidFill>
                        <a:srgbClr val="DDDDDD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7" name="Google Shape;127;p19"/>
          <p:cNvSpPr txBox="1"/>
          <p:nvPr/>
        </p:nvSpPr>
        <p:spPr>
          <a:xfrm>
            <a:off x="376282" y="3330173"/>
            <a:ext cx="8391436" cy="1057952"/>
          </a:xfrm>
          <a:prstGeom prst="rect">
            <a:avLst/>
          </a:prstGeom>
          <a:noFill/>
          <a:ln w="9525" cap="flat" cmpd="sng">
            <a:noFill/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300"/>
              </a:spcBef>
              <a:spcAft>
                <a:spcPts val="300"/>
              </a:spcAft>
              <a:buNone/>
            </a:pPr>
            <a:r>
              <a:rPr lang="en-GB" sz="1500" b="1" dirty="0">
                <a:solidFill>
                  <a:srgbClr val="008375"/>
                </a:solidFill>
                <a:latin typeface="Trebuchet MS" panose="020B0703020202090204" pitchFamily="34" charset="0"/>
              </a:rPr>
              <a:t>Extension: </a:t>
            </a:r>
            <a:r>
              <a:rPr lang="en-GB" sz="15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ask for the eutrophication sequencing cards and then answer,</a:t>
            </a:r>
            <a:r>
              <a:rPr lang="en-GB" sz="1500" i="1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 "Is eutrophication another example of how organisms are affected by their environment? </a:t>
            </a:r>
            <a:r>
              <a:rPr lang="en-GB" sz="1500" dirty="0">
                <a:solidFill>
                  <a:schemeClr val="tx2">
                    <a:lumMod val="50000"/>
                    <a:lumOff val="50000"/>
                  </a:schemeClr>
                </a:solidFill>
                <a:latin typeface="Trebuchet MS" panose="020B0703020202090204" pitchFamily="34" charset="0"/>
              </a:rPr>
              <a:t>Explain your reasoning using evidence from the cards.</a:t>
            </a:r>
            <a:endParaRPr sz="1500" dirty="0">
              <a:solidFill>
                <a:schemeClr val="tx2">
                  <a:lumMod val="50000"/>
                  <a:lumOff val="50000"/>
                </a:schemeClr>
              </a:solidFill>
              <a:latin typeface="Trebuchet MS" panose="020B070302020209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0"/>
          <p:cNvSpPr txBox="1">
            <a:spLocks noGrp="1"/>
          </p:cNvSpPr>
          <p:nvPr>
            <p:ph type="title"/>
          </p:nvPr>
        </p:nvSpPr>
        <p:spPr>
          <a:xfrm>
            <a:off x="311700" y="154350"/>
            <a:ext cx="88323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/>
              <a:t>Independent task</a:t>
            </a:r>
            <a:endParaRPr sz="2500" b="1" dirty="0"/>
          </a:p>
        </p:txBody>
      </p:sp>
      <p:sp>
        <p:nvSpPr>
          <p:cNvPr id="135" name="Google Shape;135;p20"/>
          <p:cNvSpPr txBox="1">
            <a:spLocks noGrp="1"/>
          </p:cNvSpPr>
          <p:nvPr>
            <p:ph type="body" idx="1"/>
          </p:nvPr>
        </p:nvSpPr>
        <p:spPr>
          <a:xfrm>
            <a:off x="311700" y="3919949"/>
            <a:ext cx="8520600" cy="737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1400" b="1" dirty="0">
                <a:solidFill>
                  <a:srgbClr val="008375"/>
                </a:solidFill>
              </a:rPr>
              <a:t>Word bank: </a:t>
            </a:r>
            <a:r>
              <a:rPr lang="en-GB" sz="14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habitat - food web - interdependence - producers - consumers - pesticides - bioaccumulation - biodiversity - non-biodegradable - accumulate - apex predator - trophic level - toxic</a:t>
            </a:r>
            <a:endParaRPr sz="1400" dirty="0">
              <a:solidFill>
                <a:schemeClr val="tx2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6" name="Google Shape;136;p20"/>
          <p:cNvSpPr txBox="1"/>
          <p:nvPr/>
        </p:nvSpPr>
        <p:spPr>
          <a:xfrm>
            <a:off x="311700" y="854701"/>
            <a:ext cx="5660524" cy="1246465"/>
          </a:xfrm>
          <a:prstGeom prst="rect">
            <a:avLst/>
          </a:prstGeom>
          <a:solidFill>
            <a:srgbClr val="008375"/>
          </a:solidFill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 b="1" dirty="0">
                <a:solidFill>
                  <a:schemeClr val="bg1"/>
                </a:solidFill>
                <a:latin typeface="Trebuchet MS" panose="020B0703020202090204" pitchFamily="34" charset="0"/>
              </a:rPr>
              <a:t>A farmer converts a mixed hedgerow habitat into a monoculture field to grow crops for animal feed. Using your knowledge of food webs and the accumulation of toxic materials, explain two ways this could affect the ecosystem.</a:t>
            </a:r>
            <a:r>
              <a:rPr lang="en-GB" sz="1500" dirty="0">
                <a:solidFill>
                  <a:schemeClr val="bg1"/>
                </a:solidFill>
                <a:latin typeface="Trebuchet MS" panose="020B0703020202090204" pitchFamily="34" charset="0"/>
              </a:rPr>
              <a:t>​</a:t>
            </a:r>
            <a:endParaRPr sz="15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37" name="Google Shape;137;p20"/>
          <p:cNvSpPr/>
          <p:nvPr/>
        </p:nvSpPr>
        <p:spPr>
          <a:xfrm>
            <a:off x="350699" y="2427484"/>
            <a:ext cx="2544900" cy="1229700"/>
          </a:xfrm>
          <a:prstGeom prst="rect">
            <a:avLst/>
          </a:prstGeom>
          <a:solidFill>
            <a:srgbClr val="E0EFF1"/>
          </a:solidFill>
          <a:ln w="9525" cap="flat" cmpd="sng">
            <a:solidFill>
              <a:srgbClr val="0083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Hint 1</a:t>
            </a:r>
            <a:endParaRPr sz="14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dirty="0">
                <a:solidFill>
                  <a:schemeClr val="bg2"/>
                </a:solidFill>
                <a:latin typeface="Trebuchet MS" panose="020B0703020202090204" pitchFamily="34" charset="0"/>
              </a:rPr>
              <a:t>Think about the food web. What happens to biodiversity and interdependence?</a:t>
            </a:r>
            <a:endParaRPr sz="1400" dirty="0">
              <a:solidFill>
                <a:schemeClr val="bg2"/>
              </a:solidFill>
              <a:latin typeface="Trebuchet MS" panose="020B0703020202090204" pitchFamily="34" charset="0"/>
            </a:endParaRPr>
          </a:p>
        </p:txBody>
      </p:sp>
      <p:sp>
        <p:nvSpPr>
          <p:cNvPr id="138" name="Google Shape;138;p20"/>
          <p:cNvSpPr/>
          <p:nvPr/>
        </p:nvSpPr>
        <p:spPr>
          <a:xfrm>
            <a:off x="3141962" y="2427484"/>
            <a:ext cx="2544900" cy="1229700"/>
          </a:xfrm>
          <a:prstGeom prst="rect">
            <a:avLst/>
          </a:prstGeom>
          <a:solidFill>
            <a:srgbClr val="E0EFF1"/>
          </a:solidFill>
          <a:ln w="9525" cap="flat" cmpd="sng">
            <a:solidFill>
              <a:srgbClr val="0083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Hint 2</a:t>
            </a:r>
            <a:endParaRPr sz="14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dirty="0">
                <a:solidFill>
                  <a:schemeClr val="bg2"/>
                </a:solidFill>
                <a:latin typeface="Trebuchet MS" panose="020B0703020202090204" pitchFamily="34" charset="0"/>
              </a:rPr>
              <a:t>Think about pesticides. What does non-biodegradable mean for apex predators?</a:t>
            </a:r>
            <a:endParaRPr sz="1400" dirty="0">
              <a:solidFill>
                <a:schemeClr val="bg2"/>
              </a:solidFill>
              <a:latin typeface="Trebuchet MS" panose="020B0703020202090204" pitchFamily="34" charset="0"/>
            </a:endParaRPr>
          </a:p>
        </p:txBody>
      </p:sp>
      <p:sp>
        <p:nvSpPr>
          <p:cNvPr id="139" name="Google Shape;139;p20"/>
          <p:cNvSpPr/>
          <p:nvPr/>
        </p:nvSpPr>
        <p:spPr>
          <a:xfrm>
            <a:off x="5933225" y="2427485"/>
            <a:ext cx="2803800" cy="1229700"/>
          </a:xfrm>
          <a:prstGeom prst="rect">
            <a:avLst/>
          </a:prstGeom>
          <a:solidFill>
            <a:srgbClr val="E0EFF1"/>
          </a:solidFill>
          <a:ln w="9525" cap="flat" cmpd="sng">
            <a:solidFill>
              <a:srgbClr val="0083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dirty="0">
                <a:solidFill>
                  <a:srgbClr val="008375"/>
                </a:solidFill>
                <a:latin typeface="Trebuchet MS" panose="020B0703020202090204" pitchFamily="34" charset="0"/>
              </a:rPr>
              <a:t>Stretch</a:t>
            </a:r>
            <a:endParaRPr sz="14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dirty="0">
                <a:solidFill>
                  <a:schemeClr val="bg2"/>
                </a:solidFill>
                <a:latin typeface="Trebuchet MS" panose="020B0703020202090204" pitchFamily="34" charset="0"/>
              </a:rPr>
              <a:t>Can you explain the mechanism, not just the outcome? Why does concentration increase up the chain?</a:t>
            </a:r>
            <a:endParaRPr sz="1400" dirty="0">
              <a:solidFill>
                <a:schemeClr val="bg2"/>
              </a:solidFill>
              <a:latin typeface="Trebuchet MS" panose="020B070302020209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D2AC32-9185-6F01-56D3-49BD01D043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4171" y="281347"/>
            <a:ext cx="2732854" cy="181981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1"/>
          <p:cNvSpPr txBox="1">
            <a:spLocks noGrp="1"/>
          </p:cNvSpPr>
          <p:nvPr>
            <p:ph type="title"/>
          </p:nvPr>
        </p:nvSpPr>
        <p:spPr>
          <a:xfrm>
            <a:off x="0" y="199075"/>
            <a:ext cx="914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500" b="1" dirty="0"/>
              <a:t>Plenary - convince a sceptic</a:t>
            </a:r>
            <a:endParaRPr sz="2500" b="1" dirty="0"/>
          </a:p>
        </p:txBody>
      </p:sp>
      <p:sp>
        <p:nvSpPr>
          <p:cNvPr id="148" name="Google Shape;148;p21"/>
          <p:cNvSpPr txBox="1">
            <a:spLocks noGrp="1"/>
          </p:cNvSpPr>
          <p:nvPr>
            <p:ph type="body" idx="1"/>
          </p:nvPr>
        </p:nvSpPr>
        <p:spPr>
          <a:xfrm>
            <a:off x="1412950" y="1768500"/>
            <a:ext cx="3040500" cy="1606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-GB" sz="2200" i="1" dirty="0">
                <a:solidFill>
                  <a:schemeClr val="dk1"/>
                </a:solidFill>
              </a:rPr>
              <a:t>“I don’t see what my food has to do with wildlife. That’s ridiculous!”</a:t>
            </a:r>
            <a:endParaRPr sz="2200" i="1" dirty="0">
              <a:solidFill>
                <a:schemeClr val="dk1"/>
              </a:solidFill>
            </a:endParaRPr>
          </a:p>
        </p:txBody>
      </p:sp>
      <p:sp>
        <p:nvSpPr>
          <p:cNvPr id="147" name="Google Shape;147;p21"/>
          <p:cNvSpPr/>
          <p:nvPr/>
        </p:nvSpPr>
        <p:spPr>
          <a:xfrm>
            <a:off x="1053934" y="1119732"/>
            <a:ext cx="3934800" cy="2436900"/>
          </a:xfrm>
          <a:prstGeom prst="wedgeEllipseCallout">
            <a:avLst>
              <a:gd name="adj1" fmla="val -63636"/>
              <a:gd name="adj2" fmla="val 76485"/>
            </a:avLst>
          </a:prstGeom>
          <a:solidFill>
            <a:srgbClr val="E0EFF1"/>
          </a:solidFill>
          <a:ln w="9525" cap="flat" cmpd="sng">
            <a:solidFill>
              <a:srgbClr val="00837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21"/>
          <p:cNvSpPr txBox="1"/>
          <p:nvPr/>
        </p:nvSpPr>
        <p:spPr>
          <a:xfrm>
            <a:off x="5195170" y="1432632"/>
            <a:ext cx="3483000" cy="212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 dirty="0">
                <a:solidFill>
                  <a:srgbClr val="008375"/>
                </a:solidFill>
                <a:latin typeface="Trebuchet MS" panose="020B0703020202090204" pitchFamily="34" charset="0"/>
              </a:rPr>
              <a:t>You have 60 seconds!</a:t>
            </a:r>
            <a:endParaRPr sz="1800" b="1" dirty="0">
              <a:solidFill>
                <a:srgbClr val="008375"/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chemeClr val="dk1"/>
              </a:solidFill>
              <a:latin typeface="Trebuchet MS" panose="020B0703020202090204" pitchFamily="34" charset="0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dirty="0">
                <a:solidFill>
                  <a:schemeClr val="bg2"/>
                </a:solidFill>
                <a:latin typeface="Trebuchet MS" panose="020B0703020202090204" pitchFamily="34" charset="0"/>
              </a:rPr>
              <a:t>How can you use your knowledge and key terms from today to convince someone that farming practices are harming biodiversity?</a:t>
            </a:r>
            <a:endParaRPr sz="1800" dirty="0">
              <a:solidFill>
                <a:schemeClr val="bg2"/>
              </a:solidFill>
              <a:latin typeface="Trebuchet MS" panose="020B070302020209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110A222-BDD9-03CC-40C6-99413CE67C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3320" y="1222436"/>
            <a:ext cx="3408680" cy="2073009"/>
          </a:xfrm>
          <a:prstGeom prst="rect">
            <a:avLst/>
          </a:prstGeom>
        </p:spPr>
      </p:pic>
      <p:sp>
        <p:nvSpPr>
          <p:cNvPr id="3" name="Google Shape;153;p26">
            <a:extLst>
              <a:ext uri="{FF2B5EF4-FFF2-40B4-BE49-F238E27FC236}">
                <a16:creationId xmlns:a16="http://schemas.microsoft.com/office/drawing/2014/main" id="{432E57D3-6142-E04B-4F07-45DDFF2E7C90}"/>
              </a:ext>
            </a:extLst>
          </p:cNvPr>
          <p:cNvSpPr txBox="1">
            <a:spLocks/>
          </p:cNvSpPr>
          <p:nvPr/>
        </p:nvSpPr>
        <p:spPr>
          <a:xfrm>
            <a:off x="1377763" y="2313147"/>
            <a:ext cx="1592206" cy="802050"/>
          </a:xfrm>
          <a:prstGeom prst="rect">
            <a:avLst/>
          </a:prstGeom>
        </p:spPr>
        <p:txBody>
          <a:bodyPr spcFirstLastPara="1" vert="horz" wrap="square" lIns="91425" tIns="91425" rIns="91425" bIns="91425" rtlCol="0" anchor="t" anchorCtr="0">
            <a:noAutofit/>
          </a:bodyPr>
          <a:lstStyle>
            <a:lvl1pPr marL="457200" lvl="0" indent="-342900" algn="l" defTabSz="457200" rtl="0" eaLnBrk="1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SzPts val="1800"/>
              <a:buFont typeface="Arial"/>
              <a:buChar char="●"/>
              <a:defRPr sz="1600" kern="1200" spc="-2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Calibri"/>
              </a:defRPr>
            </a:lvl1pPr>
            <a:lvl2pPr marL="914400" lvl="1" indent="-317500" algn="l" defTabSz="457200" rtl="0" eaLnBrk="1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sz="1400" kern="1200" spc="-2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+mn-cs"/>
              </a:defRPr>
            </a:lvl2pPr>
            <a:lvl3pPr marL="1371600" lvl="2" indent="-317500" algn="l" defTabSz="457200" rtl="0" eaLnBrk="1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SzPts val="1400"/>
              <a:buFont typeface="Lucida Grande"/>
              <a:buChar char="■"/>
              <a:tabLst/>
              <a:defRPr sz="1400" kern="1200" spc="-2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+mn-cs"/>
              </a:defRPr>
            </a:lvl3pPr>
            <a:lvl4pPr marL="1828800" lvl="3" indent="-317500" algn="l" defTabSz="541338" rtl="0" eaLnBrk="1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SzPts val="1400"/>
              <a:buFont typeface="Lucida Grande"/>
              <a:buChar char="●"/>
              <a:tabLst/>
              <a:defRPr sz="1400" kern="1200" spc="-2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+mn-cs"/>
              </a:defRPr>
            </a:lvl4pPr>
            <a:lvl5pPr marL="2286000" lvl="4" indent="-317500" algn="l" defTabSz="457200" rtl="0" eaLnBrk="1" latinLnBrk="0" hangingPunct="1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SzPts val="1400"/>
              <a:buFont typeface="Lucida Grande"/>
              <a:buChar char="○"/>
              <a:defRPr sz="1400" kern="1200" spc="-20">
                <a:solidFill>
                  <a:srgbClr val="028375"/>
                </a:solidFill>
                <a:latin typeface="Trebuchet MS" panose="020B0703020202090204" pitchFamily="34" charset="0"/>
                <a:ea typeface="+mn-ea"/>
                <a:cs typeface="+mn-cs"/>
              </a:defRPr>
            </a:lvl5pPr>
            <a:lvl6pPr marL="2743200" lvl="5" indent="-317500" algn="l" defTabSz="4572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00400" lvl="6" indent="-317500" algn="l" defTabSz="4572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57600" lvl="7" indent="-317500" algn="l" defTabSz="4572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14800" lvl="8" indent="-317500" algn="l" defTabSz="457200" rtl="0" eaLnBrk="1" latinLnBrk="0" hangingPunct="1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Font typeface="Arial"/>
              <a:buNone/>
            </a:pPr>
            <a:r>
              <a:rPr lang="en-GB" sz="1800" dirty="0">
                <a:solidFill>
                  <a:schemeClr val="tx2">
                    <a:lumMod val="50000"/>
                    <a:lumOff val="50000"/>
                  </a:schemeClr>
                </a:solidFill>
              </a:rPr>
              <a:t>60 seconds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ECONDARY">
  <a:themeElements>
    <a:clrScheme name="MBA colour final 4">
      <a:dk1>
        <a:srgbClr val="13316E"/>
      </a:dk1>
      <a:lt1>
        <a:sysClr val="window" lastClr="FFFFFF"/>
      </a:lt1>
      <a:dk2>
        <a:srgbClr val="000000"/>
      </a:dk2>
      <a:lt2>
        <a:srgbClr val="50535A"/>
      </a:lt2>
      <a:accent1>
        <a:srgbClr val="0967B1"/>
      </a:accent1>
      <a:accent2>
        <a:srgbClr val="008E82"/>
      </a:accent2>
      <a:accent3>
        <a:srgbClr val="25A73B"/>
      </a:accent3>
      <a:accent4>
        <a:srgbClr val="EA580D"/>
      </a:accent4>
      <a:accent5>
        <a:srgbClr val="DA1F6C"/>
      </a:accent5>
      <a:accent6>
        <a:srgbClr val="6F4F9B"/>
      </a:accent6>
      <a:hlink>
        <a:srgbClr val="13316E"/>
      </a:hlink>
      <a:folHlink>
        <a:srgbClr val="13316E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ECONDARY" id="{73FF47D0-0B47-AA4A-B42C-722CDA9E864A}" vid="{079BEC5C-5FB5-1948-B390-20BCA8BF31C5}"/>
    </a:ext>
  </a:extLst>
</a:theme>
</file>

<file path=ppt/theme/theme2.xml><?xml version="1.0" encoding="utf-8"?>
<a:theme xmlns:a="http://schemas.openxmlformats.org/drawingml/2006/main" name="1_Secondary Resources">
  <a:themeElements>
    <a:clrScheme name="MBA colour final 4">
      <a:dk1>
        <a:srgbClr val="13316E"/>
      </a:dk1>
      <a:lt1>
        <a:sysClr val="window" lastClr="FFFFFF"/>
      </a:lt1>
      <a:dk2>
        <a:srgbClr val="000000"/>
      </a:dk2>
      <a:lt2>
        <a:srgbClr val="50535A"/>
      </a:lt2>
      <a:accent1>
        <a:srgbClr val="0967B1"/>
      </a:accent1>
      <a:accent2>
        <a:srgbClr val="008E82"/>
      </a:accent2>
      <a:accent3>
        <a:srgbClr val="25A73B"/>
      </a:accent3>
      <a:accent4>
        <a:srgbClr val="EA580D"/>
      </a:accent4>
      <a:accent5>
        <a:srgbClr val="DA1F6C"/>
      </a:accent5>
      <a:accent6>
        <a:srgbClr val="6F4F9B"/>
      </a:accent6>
      <a:hlink>
        <a:srgbClr val="13316E"/>
      </a:hlink>
      <a:folHlink>
        <a:srgbClr val="13316E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econdary Resources" id="{922A019F-9337-8949-8751-7C3FEE82E87B}" vid="{9802BF0B-F4EA-F04E-BAF7-FA6877653377}"/>
    </a:ext>
  </a:extLst>
</a:theme>
</file>

<file path=ppt/theme/theme3.xml><?xml version="1.0" encoding="utf-8"?>
<a:theme xmlns:a="http://schemas.openxmlformats.org/drawingml/2006/main" name="TVS Thank You">
  <a:themeElements>
    <a:clrScheme name="The Vegan Society">
      <a:dk1>
        <a:srgbClr val="00837B"/>
      </a:dk1>
      <a:lt1>
        <a:srgbClr val="FFFFFF"/>
      </a:lt1>
      <a:dk2>
        <a:srgbClr val="000000"/>
      </a:dk2>
      <a:lt2>
        <a:srgbClr val="50535A"/>
      </a:lt2>
      <a:accent1>
        <a:srgbClr val="00837B"/>
      </a:accent1>
      <a:accent2>
        <a:srgbClr val="F39800"/>
      </a:accent2>
      <a:accent3>
        <a:srgbClr val="71C3BF"/>
      </a:accent3>
      <a:accent4>
        <a:srgbClr val="F2CD43"/>
      </a:accent4>
      <a:accent5>
        <a:srgbClr val="EA5469"/>
      </a:accent5>
      <a:accent6>
        <a:srgbClr val="0086A8"/>
      </a:accent6>
      <a:hlink>
        <a:srgbClr val="00837B"/>
      </a:hlink>
      <a:folHlink>
        <a:srgbClr val="00837B"/>
      </a:folHlink>
    </a:clrScheme>
    <a:fontScheme name="Office 2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libri Light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3" id="{A1A65B90-49EB-4DA4-B4B3-25B348937873}" vid="{E4954076-EE9E-4772-A6DC-F81186FC9B6B}"/>
    </a:ext>
  </a:extLst>
</a:theme>
</file>

<file path=ppt/theme/theme4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508c26a-f186-4d3c-81e4-3b3e04ef4170" xsi:nil="true"/>
    <lcf76f155ced4ddcb4097134ff3c332f xmlns="ed1ac2e3-af61-4485-97a2-eb1e99270d43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AA76B194B36049A0992C1E1E322FCF" ma:contentTypeVersion="13" ma:contentTypeDescription="Create a new document." ma:contentTypeScope="" ma:versionID="4d61f6f9b860c2d6fab0b4c2c7afe86e">
  <xsd:schema xmlns:xsd="http://www.w3.org/2001/XMLSchema" xmlns:xs="http://www.w3.org/2001/XMLSchema" xmlns:p="http://schemas.microsoft.com/office/2006/metadata/properties" xmlns:ns2="ed1ac2e3-af61-4485-97a2-eb1e99270d43" xmlns:ns3="1508c26a-f186-4d3c-81e4-3b3e04ef4170" targetNamespace="http://schemas.microsoft.com/office/2006/metadata/properties" ma:root="true" ma:fieldsID="a1a91ee5e621bd4f45e2770248764b9a" ns2:_="" ns3:_="">
    <xsd:import namespace="ed1ac2e3-af61-4485-97a2-eb1e99270d43"/>
    <xsd:import namespace="1508c26a-f186-4d3c-81e4-3b3e04ef41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1ac2e3-af61-4485-97a2-eb1e99270d4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15f3efd-caf0-4bd3-851a-4a3a729cbd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508c26a-f186-4d3c-81e4-3b3e04ef417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7c0c61f-192c-4563-bc2c-92d1163a79ec}" ma:internalName="TaxCatchAll" ma:showField="CatchAllData" ma:web="1508c26a-f186-4d3c-81e4-3b3e04ef417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14801F7-608A-456C-BA4A-FAE4E602F682}">
  <ds:schemaRefs>
    <ds:schemaRef ds:uri="1508c26a-f186-4d3c-81e4-3b3e04ef4170"/>
    <ds:schemaRef ds:uri="http://www.w3.org/XML/1998/namespace"/>
    <ds:schemaRef ds:uri="http://purl.org/dc/dcmitype/"/>
    <ds:schemaRef ds:uri="http://purl.org/dc/elements/1.1/"/>
    <ds:schemaRef ds:uri="ed1ac2e3-af61-4485-97a2-eb1e99270d43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F9068EB-2FF9-45FE-9B7D-19D77862D7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1ac2e3-af61-4485-97a2-eb1e99270d43"/>
    <ds:schemaRef ds:uri="1508c26a-f186-4d3c-81e4-3b3e04ef41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6FC00F-7667-4ADB-AFC9-500B9C598A5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SECONDARY</Template>
  <TotalTime>0</TotalTime>
  <Words>567</Words>
  <Application>Microsoft Office PowerPoint</Application>
  <PresentationFormat>On-screen Show (16:9)</PresentationFormat>
  <Paragraphs>62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 Light</vt:lpstr>
      <vt:lpstr>Lucida Grande</vt:lpstr>
      <vt:lpstr>Trebuchet MS</vt:lpstr>
      <vt:lpstr>SECONDARY</vt:lpstr>
      <vt:lpstr>1_Secondary Resources</vt:lpstr>
      <vt:lpstr>TVS Thank You</vt:lpstr>
      <vt:lpstr>How does food production affect ecosystems?  Ecosystems, food webs and bioaccumulation </vt:lpstr>
      <vt:lpstr>What are we going to learn?</vt:lpstr>
      <vt:lpstr>Starter - build a food web</vt:lpstr>
      <vt:lpstr>What happens to the web when the landscape is changed by humans? Key point 1</vt:lpstr>
      <vt:lpstr>What happens to the web when the landscape is changed by humans? Key point 1</vt:lpstr>
      <vt:lpstr>What happens to the organisms? Key point 2</vt:lpstr>
      <vt:lpstr>Bioacculumation: let’s investigate the data</vt:lpstr>
      <vt:lpstr>Independent task</vt:lpstr>
      <vt:lpstr>Plenary - convince a sceptic</vt:lpstr>
      <vt:lpstr>How does food production affect ecosystems?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Alistair Currie</cp:lastModifiedBy>
  <cp:revision>15</cp:revision>
  <dcterms:modified xsi:type="dcterms:W3CDTF">2026-08-25T10:06:25Z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0x010100EBAA76B194B36049A0992C1E1E322FCF</vt:lpwstr>
  </property>
  <property fmtid="{D5CDD505-2E9C-101B-9397-08002B2CF9AE}" pid="3" name="MediaServiceImageTags">
    <vt:lpwstr/>
  </property>
</Properties>
</file>