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4"/>
    <p:sldMasterId id="2147483678" r:id="rId5"/>
    <p:sldMasterId id="2147483696" r:id="rId6"/>
  </p:sldMasterIdLst>
  <p:notesMasterIdLst>
    <p:notesMasterId r:id="rId20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375"/>
    <a:srgbClr val="E0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FE092C9-C8A8-447F-A314-5A02C577B58E}">
  <a:tblStyle styleId="{DFE092C9-C8A8-447F-A314-5A02C577B58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00"/>
    <p:restoredTop sz="94656"/>
  </p:normalViewPr>
  <p:slideViewPr>
    <p:cSldViewPr snapToGrid="0">
      <p:cViewPr varScale="1">
        <p:scale>
          <a:sx n="149" d="100"/>
          <a:sy n="149" d="100"/>
        </p:scale>
        <p:origin x="53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isha A" userId="5d9213db723f3ac9" providerId="LiveId" clId="{62D77FAA-18B2-4F9E-A833-B58A4E8EF720}"/>
    <pc:docChg chg="custSel modSld">
      <pc:chgData name="Tanisha A" userId="5d9213db723f3ac9" providerId="LiveId" clId="{62D77FAA-18B2-4F9E-A833-B58A4E8EF720}" dt="2026-07-28T16:14:56.916" v="305" actId="20577"/>
      <pc:docMkLst>
        <pc:docMk/>
      </pc:docMkLst>
      <pc:sldChg chg="modSp mod">
        <pc:chgData name="Tanisha A" userId="5d9213db723f3ac9" providerId="LiveId" clId="{62D77FAA-18B2-4F9E-A833-B58A4E8EF720}" dt="2026-07-28T15:31:45.354" v="14" actId="207"/>
        <pc:sldMkLst>
          <pc:docMk/>
          <pc:sldMk cId="0" sldId="257"/>
        </pc:sldMkLst>
        <pc:spChg chg="mod">
          <ac:chgData name="Tanisha A" userId="5d9213db723f3ac9" providerId="LiveId" clId="{62D77FAA-18B2-4F9E-A833-B58A4E8EF720}" dt="2026-07-28T15:31:45.354" v="14" actId="207"/>
          <ac:spMkLst>
            <pc:docMk/>
            <pc:sldMk cId="0" sldId="257"/>
            <ac:spMk id="62" creationId="{00000000-0000-0000-0000-000000000000}"/>
          </ac:spMkLst>
        </pc:spChg>
      </pc:sldChg>
      <pc:sldChg chg="modSp mod">
        <pc:chgData name="Tanisha A" userId="5d9213db723f3ac9" providerId="LiveId" clId="{62D77FAA-18B2-4F9E-A833-B58A4E8EF720}" dt="2026-07-28T15:32:35.865" v="17" actId="207"/>
        <pc:sldMkLst>
          <pc:docMk/>
          <pc:sldMk cId="0" sldId="258"/>
        </pc:sldMkLst>
        <pc:spChg chg="mod">
          <ac:chgData name="Tanisha A" userId="5d9213db723f3ac9" providerId="LiveId" clId="{62D77FAA-18B2-4F9E-A833-B58A4E8EF720}" dt="2026-07-28T15:32:35.865" v="17" actId="207"/>
          <ac:spMkLst>
            <pc:docMk/>
            <pc:sldMk cId="0" sldId="258"/>
            <ac:spMk id="68" creationId="{00000000-0000-0000-0000-000000000000}"/>
          </ac:spMkLst>
        </pc:spChg>
      </pc:sldChg>
      <pc:sldChg chg="modSp mod">
        <pc:chgData name="Tanisha A" userId="5d9213db723f3ac9" providerId="LiveId" clId="{62D77FAA-18B2-4F9E-A833-B58A4E8EF720}" dt="2026-07-28T15:36:51.045" v="23" actId="207"/>
        <pc:sldMkLst>
          <pc:docMk/>
          <pc:sldMk cId="0" sldId="263"/>
        </pc:sldMkLst>
        <pc:spChg chg="mod">
          <ac:chgData name="Tanisha A" userId="5d9213db723f3ac9" providerId="LiveId" clId="{62D77FAA-18B2-4F9E-A833-B58A4E8EF720}" dt="2026-07-28T15:36:51.045" v="23" actId="207"/>
          <ac:spMkLst>
            <pc:docMk/>
            <pc:sldMk cId="0" sldId="263"/>
            <ac:spMk id="130" creationId="{00000000-0000-0000-0000-000000000000}"/>
          </ac:spMkLst>
        </pc:spChg>
      </pc:sldChg>
      <pc:sldChg chg="modSp mod modNotesTx">
        <pc:chgData name="Tanisha A" userId="5d9213db723f3ac9" providerId="LiveId" clId="{62D77FAA-18B2-4F9E-A833-B58A4E8EF720}" dt="2026-07-28T16:14:56.916" v="305" actId="20577"/>
        <pc:sldMkLst>
          <pc:docMk/>
          <pc:sldMk cId="0" sldId="266"/>
        </pc:sldMkLst>
        <pc:spChg chg="mod">
          <ac:chgData name="Tanisha A" userId="5d9213db723f3ac9" providerId="LiveId" clId="{62D77FAA-18B2-4F9E-A833-B58A4E8EF720}" dt="2026-07-28T15:41:10.912" v="24" actId="1076"/>
          <ac:spMkLst>
            <pc:docMk/>
            <pc:sldMk cId="0" sldId="266"/>
            <ac:spMk id="166" creationId="{00000000-0000-0000-0000-000000000000}"/>
          </ac:spMkLst>
        </pc:spChg>
        <pc:spChg chg="mod">
          <ac:chgData name="Tanisha A" userId="5d9213db723f3ac9" providerId="LiveId" clId="{62D77FAA-18B2-4F9E-A833-B58A4E8EF720}" dt="2026-07-28T15:41:14.571" v="25" actId="1076"/>
          <ac:spMkLst>
            <pc:docMk/>
            <pc:sldMk cId="0" sldId="266"/>
            <ac:spMk id="167" creationId="{00000000-0000-0000-0000-000000000000}"/>
          </ac:spMkLst>
        </pc:spChg>
        <pc:spChg chg="mod">
          <ac:chgData name="Tanisha A" userId="5d9213db723f3ac9" providerId="LiveId" clId="{62D77FAA-18B2-4F9E-A833-B58A4E8EF720}" dt="2026-07-28T15:41:17.987" v="26" actId="1076"/>
          <ac:spMkLst>
            <pc:docMk/>
            <pc:sldMk cId="0" sldId="266"/>
            <ac:spMk id="168" creationId="{00000000-0000-0000-0000-000000000000}"/>
          </ac:spMkLst>
        </pc:spChg>
        <pc:spChg chg="mod">
          <ac:chgData name="Tanisha A" userId="5d9213db723f3ac9" providerId="LiveId" clId="{62D77FAA-18B2-4F9E-A833-B58A4E8EF720}" dt="2026-07-28T15:41:26.959" v="31" actId="20577"/>
          <ac:spMkLst>
            <pc:docMk/>
            <pc:sldMk cId="0" sldId="266"/>
            <ac:spMk id="169" creationId="{00000000-0000-0000-0000-000000000000}"/>
          </ac:spMkLst>
        </pc:spChg>
      </pc:sldChg>
      <pc:sldChg chg="modSp mod">
        <pc:chgData name="Tanisha A" userId="5d9213db723f3ac9" providerId="LiveId" clId="{62D77FAA-18B2-4F9E-A833-B58A4E8EF720}" dt="2026-07-28T15:44:42.925" v="187" actId="207"/>
        <pc:sldMkLst>
          <pc:docMk/>
          <pc:sldMk cId="0" sldId="267"/>
        </pc:sldMkLst>
        <pc:spChg chg="mod">
          <ac:chgData name="Tanisha A" userId="5d9213db723f3ac9" providerId="LiveId" clId="{62D77FAA-18B2-4F9E-A833-B58A4E8EF720}" dt="2026-07-28T15:44:42.925" v="187" actId="207"/>
          <ac:spMkLst>
            <pc:docMk/>
            <pc:sldMk cId="0" sldId="267"/>
            <ac:spMk id="180" creationId="{00000000-0000-0000-0000-000000000000}"/>
          </ac:spMkLst>
        </pc:spChg>
      </pc:sldChg>
    </pc:docChg>
  </pc:docChgLst>
  <pc:docChgLst>
    <pc:chgData name="Laura Diamond" userId="6694b8d9-6e36-4653-929e-6d6f2f269f03" providerId="ADAL" clId="{1D5464FE-CF4A-48F8-8674-5912BB3B0551}"/>
    <pc:docChg chg="modSld">
      <pc:chgData name="Laura Diamond" userId="6694b8d9-6e36-4653-929e-6d6f2f269f03" providerId="ADAL" clId="{1D5464FE-CF4A-48F8-8674-5912BB3B0551}" dt="2026-08-04T09:21:10.438" v="2" actId="207"/>
      <pc:docMkLst>
        <pc:docMk/>
      </pc:docMkLst>
      <pc:sldChg chg="modSp mod">
        <pc:chgData name="Laura Diamond" userId="6694b8d9-6e36-4653-929e-6d6f2f269f03" providerId="ADAL" clId="{1D5464FE-CF4A-48F8-8674-5912BB3B0551}" dt="2026-08-04T09:21:04.478" v="1" actId="207"/>
        <pc:sldMkLst>
          <pc:docMk/>
          <pc:sldMk cId="0" sldId="257"/>
        </pc:sldMkLst>
        <pc:spChg chg="mod">
          <ac:chgData name="Laura Diamond" userId="6694b8d9-6e36-4653-929e-6d6f2f269f03" providerId="ADAL" clId="{1D5464FE-CF4A-48F8-8674-5912BB3B0551}" dt="2026-08-04T09:21:04.478" v="1" actId="207"/>
          <ac:spMkLst>
            <pc:docMk/>
            <pc:sldMk cId="0" sldId="257"/>
            <ac:spMk id="62" creationId="{00000000-0000-0000-0000-000000000000}"/>
          </ac:spMkLst>
        </pc:spChg>
      </pc:sldChg>
      <pc:sldChg chg="modSp mod">
        <pc:chgData name="Laura Diamond" userId="6694b8d9-6e36-4653-929e-6d6f2f269f03" providerId="ADAL" clId="{1D5464FE-CF4A-48F8-8674-5912BB3B0551}" dt="2026-08-04T09:21:10.438" v="2" actId="207"/>
        <pc:sldMkLst>
          <pc:docMk/>
          <pc:sldMk cId="0" sldId="258"/>
        </pc:sldMkLst>
        <pc:spChg chg="mod">
          <ac:chgData name="Laura Diamond" userId="6694b8d9-6e36-4653-929e-6d6f2f269f03" providerId="ADAL" clId="{1D5464FE-CF4A-48F8-8674-5912BB3B0551}" dt="2026-08-04T09:21:10.438" v="2" actId="207"/>
          <ac:spMkLst>
            <pc:docMk/>
            <pc:sldMk cId="0" sldId="258"/>
            <ac:spMk id="68" creationId="{00000000-0000-0000-0000-000000000000}"/>
          </ac:spMkLst>
        </pc:spChg>
      </pc:sldChg>
      <pc:sldChg chg="modSp mod">
        <pc:chgData name="Laura Diamond" userId="6694b8d9-6e36-4653-929e-6d6f2f269f03" providerId="ADAL" clId="{1D5464FE-CF4A-48F8-8674-5912BB3B0551}" dt="2026-08-04T09:19:47.647" v="0" actId="207"/>
        <pc:sldMkLst>
          <pc:docMk/>
          <pc:sldMk cId="0" sldId="263"/>
        </pc:sldMkLst>
        <pc:spChg chg="mod">
          <ac:chgData name="Laura Diamond" userId="6694b8d9-6e36-4653-929e-6d6f2f269f03" providerId="ADAL" clId="{1D5464FE-CF4A-48F8-8674-5912BB3B0551}" dt="2026-08-04T09:19:47.647" v="0" actId="207"/>
          <ac:spMkLst>
            <pc:docMk/>
            <pc:sldMk cId="0" sldId="263"/>
            <ac:spMk id="13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d6638fca4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d6638fca4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f569daa8ee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f569daa8ee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f54dcd3128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f54dcd3128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f54dcd3128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f54dcd3128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f54dcd3128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f54dcd3128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d6638fca4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d6638fca4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d6638fca4e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d6638fca4e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f54dcd3128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f54dcd3128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d6638fca4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d6638fca4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f54dcd3128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f54dcd3128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Meal Table: Energy values are approximate.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f569daa8ee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f569daa8ee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f569daa8ee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f569daa8ee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330998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90442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90015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76741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7989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0893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4084685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078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238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9020138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078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680817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3961055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220761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158081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93503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260058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104984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78055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861043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99381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1078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5240451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827363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112122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472823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0737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917074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1">
    <p:bg>
      <p:bgPr>
        <a:solidFill>
          <a:srgbClr val="F4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4689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4">
    <p:bg>
      <p:bgPr>
        <a:solidFill>
          <a:srgbClr val="72C4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7">
            <a:extLst>
              <a:ext uri="{FF2B5EF4-FFF2-40B4-BE49-F238E27FC236}">
                <a16:creationId xmlns:a16="http://schemas.microsoft.com/office/drawing/2014/main" id="{001EE063-DE4A-B7BF-F1A8-21C7B015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150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1893"/>
            <a:ext cx="9144000" cy="3601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1299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04283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1575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5341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5511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7244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5351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8.emf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emf"/><Relationship Id="rId5" Type="http://schemas.openxmlformats.org/officeDocument/2006/relationships/image" Target="../media/image9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B5DD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rgbClr val="008375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rgbClr val="008375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D2D8B6-A917-2C75-FE35-6938C3624BB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099"/>
            <a:ext cx="1030817" cy="353593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3908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3921C6-A887-00F0-3E42-75ED6F8B8DC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227"/>
            <a:ext cx="1032437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29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6E9CBC7-55BC-A5F6-7482-DD59FE70DABA}"/>
              </a:ext>
            </a:extLst>
          </p:cNvPr>
          <p:cNvSpPr/>
          <p:nvPr/>
        </p:nvSpPr>
        <p:spPr>
          <a:xfrm>
            <a:off x="257412" y="4901191"/>
            <a:ext cx="6393227" cy="9233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rtl="0"/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 </a:t>
            </a:r>
            <a:r>
              <a:rPr lang="en-GB" sz="5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600" b="0" i="0" u="none" strike="noStrike" kern="1200" baseline="0" dirty="0">
              <a:solidFill>
                <a:schemeClr val="tx1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C46290F-3D67-DEFE-8A19-8A215022BB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8564" y="4724459"/>
            <a:ext cx="1032437" cy="353465"/>
          </a:xfrm>
          <a:prstGeom prst="rect">
            <a:avLst/>
          </a:prstGeom>
        </p:spPr>
      </p:pic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B92D6F5F-114E-6F5B-F47D-BB3BB7314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8264180" cy="3327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4589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ftr="0"/>
  <p:txStyles>
    <p:titleStyle>
      <a:lvl1pPr algn="ctr" defTabSz="457200" rtl="0" eaLnBrk="1" latinLnBrk="0" hangingPunct="1">
        <a:lnSpc>
          <a:spcPts val="4800"/>
        </a:lnSpc>
        <a:spcBef>
          <a:spcPct val="0"/>
        </a:spcBef>
        <a:buNone/>
        <a:defRPr sz="5100" b="1" i="0" kern="1200" spc="-50">
          <a:solidFill>
            <a:schemeClr val="tx1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800"/>
        </a:lnSpc>
        <a:spcBef>
          <a:spcPts val="0"/>
        </a:spcBef>
        <a:buFont typeface="Arial"/>
        <a:buChar char="•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800"/>
        </a:lnSpc>
        <a:spcBef>
          <a:spcPts val="0"/>
        </a:spcBef>
        <a:buFont typeface="Arial"/>
        <a:buChar char="–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0" y="647047"/>
            <a:ext cx="9144000" cy="36011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Food, fuel and</a:t>
            </a:r>
            <a:br>
              <a:rPr lang="en-GB" dirty="0"/>
            </a:br>
            <a:r>
              <a:rPr lang="en-GB" dirty="0"/>
              <a:t>the human body</a:t>
            </a:r>
            <a:endParaRPr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6A8F504-FAE0-61FF-C517-6487FFB245D8}"/>
              </a:ext>
            </a:extLst>
          </p:cNvPr>
          <p:cNvSpPr/>
          <p:nvPr/>
        </p:nvSpPr>
        <p:spPr>
          <a:xfrm>
            <a:off x="504200" y="2207131"/>
            <a:ext cx="1914254" cy="1914254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69E23F7-587B-E4DD-0539-C312DE8ABDB6}"/>
              </a:ext>
            </a:extLst>
          </p:cNvPr>
          <p:cNvSpPr/>
          <p:nvPr/>
        </p:nvSpPr>
        <p:spPr>
          <a:xfrm>
            <a:off x="2538100" y="2164402"/>
            <a:ext cx="1914254" cy="1914254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0D7E819-F8FE-70D5-34BE-2F4F34929425}"/>
              </a:ext>
            </a:extLst>
          </p:cNvPr>
          <p:cNvSpPr/>
          <p:nvPr/>
        </p:nvSpPr>
        <p:spPr>
          <a:xfrm>
            <a:off x="4572000" y="2181493"/>
            <a:ext cx="1914254" cy="1914254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0C39016-F4ED-3A16-8CB7-9BA184784F9B}"/>
              </a:ext>
            </a:extLst>
          </p:cNvPr>
          <p:cNvSpPr/>
          <p:nvPr/>
        </p:nvSpPr>
        <p:spPr>
          <a:xfrm>
            <a:off x="6597354" y="2164402"/>
            <a:ext cx="1914254" cy="1914254"/>
          </a:xfrm>
          <a:prstGeom prst="ellipse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" name="Google Shape;153;p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695868"/>
              </p:ext>
            </p:extLst>
          </p:nvPr>
        </p:nvGraphicFramePr>
        <p:xfrm>
          <a:off x="172720" y="744847"/>
          <a:ext cx="4705980" cy="3653805"/>
        </p:xfrm>
        <a:graphic>
          <a:graphicData uri="http://schemas.openxmlformats.org/drawingml/2006/table">
            <a:tbl>
              <a:tblPr>
                <a:noFill/>
                <a:tableStyleId>{DFE092C9-C8A8-447F-A314-5A02C577B58E}</a:tableStyleId>
              </a:tblPr>
              <a:tblGrid>
                <a:gridCol w="905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3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1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Meal</a:t>
                      </a:r>
                      <a:endParaRPr sz="11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Food</a:t>
                      </a:r>
                      <a:endParaRPr sz="11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Energy (kJ)</a:t>
                      </a:r>
                      <a:endParaRPr sz="11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0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Breakfast</a:t>
                      </a:r>
                      <a:endParaRPr sz="11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dirty="0">
                          <a:latin typeface="Trebuchet MS" panose="020B0703020202090204" pitchFamily="34" charset="0"/>
                        </a:rPr>
                        <a:t>Porridge oats with fortified oat milk and a banana</a:t>
                      </a:r>
                      <a:endParaRPr sz="11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Trebuchet MS" panose="020B0703020202090204" pitchFamily="34" charset="0"/>
                        </a:rPr>
                        <a:t>1,680</a:t>
                      </a:r>
                      <a:endParaRPr sz="110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0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AM snack</a:t>
                      </a:r>
                      <a:endParaRPr sz="1100" b="1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dirty="0">
                          <a:latin typeface="Trebuchet MS" panose="020B0703020202090204" pitchFamily="34" charset="0"/>
                        </a:rPr>
                        <a:t>Mixed nuts, peanut butter on wholemeal toast and an orange</a:t>
                      </a:r>
                      <a:endParaRPr sz="11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dirty="0">
                          <a:latin typeface="Trebuchet MS" panose="020B0703020202090204" pitchFamily="34" charset="0"/>
                        </a:rPr>
                        <a:t>1,470</a:t>
                      </a:r>
                      <a:endParaRPr sz="11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Lunch</a:t>
                      </a:r>
                      <a:endParaRPr sz="11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dirty="0">
                          <a:latin typeface="Trebuchet MS" panose="020B0703020202090204" pitchFamily="34" charset="0"/>
                        </a:rPr>
                        <a:t>Lentil and vegetable soup with two slices of wholemeal bread</a:t>
                      </a:r>
                      <a:endParaRPr sz="11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dirty="0">
                          <a:latin typeface="Trebuchet MS" panose="020B0703020202090204" pitchFamily="34" charset="0"/>
                        </a:rPr>
                        <a:t>1,890</a:t>
                      </a:r>
                      <a:endParaRPr sz="11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8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PM snack</a:t>
                      </a:r>
                      <a:endParaRPr sz="1100" b="1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dirty="0">
                          <a:latin typeface="Trebuchet MS" panose="020B0703020202090204" pitchFamily="34" charset="0"/>
                        </a:rPr>
                        <a:t>Hummus with carrots and cucumber sticks</a:t>
                      </a:r>
                      <a:endParaRPr sz="11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dirty="0">
                          <a:latin typeface="Trebuchet MS" panose="020B0703020202090204" pitchFamily="34" charset="0"/>
                        </a:rPr>
                        <a:t>630</a:t>
                      </a:r>
                      <a:endParaRPr sz="11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Dinner</a:t>
                      </a:r>
                      <a:endParaRPr sz="1100" b="1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Trebuchet MS" panose="020B0703020202090204" pitchFamily="34" charset="0"/>
                        </a:rPr>
                        <a:t>Tofu stir fry with brown rice and mixed veg</a:t>
                      </a:r>
                      <a:endParaRPr sz="110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dirty="0">
                          <a:latin typeface="Trebuchet MS" panose="020B0703020202090204" pitchFamily="34" charset="0"/>
                        </a:rPr>
                        <a:t>2,100</a:t>
                      </a:r>
                      <a:endParaRPr sz="11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20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Evening</a:t>
                      </a:r>
                      <a:endParaRPr sz="11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dirty="0">
                          <a:latin typeface="Trebuchet MS" panose="020B0703020202090204" pitchFamily="34" charset="0"/>
                        </a:rPr>
                        <a:t>Fortified oat milk with a small handful of sunflower seeds</a:t>
                      </a:r>
                      <a:endParaRPr sz="11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dirty="0">
                          <a:latin typeface="Trebuchet MS" panose="020B0703020202090204" pitchFamily="34" charset="0"/>
                        </a:rPr>
                        <a:t>630</a:t>
                      </a:r>
                      <a:endParaRPr sz="11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300"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TOTAL</a:t>
                      </a:r>
                      <a:endParaRPr sz="11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8,400</a:t>
                      </a:r>
                      <a:endParaRPr sz="11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54" name="Google Shape;154;p22"/>
          <p:cNvGraphicFramePr/>
          <p:nvPr>
            <p:extLst>
              <p:ext uri="{D42A27DB-BD31-4B8C-83A1-F6EECF244321}">
                <p14:modId xmlns:p14="http://schemas.microsoft.com/office/powerpoint/2010/main" val="3532133135"/>
              </p:ext>
            </p:extLst>
          </p:nvPr>
        </p:nvGraphicFramePr>
        <p:xfrm>
          <a:off x="4961630" y="744847"/>
          <a:ext cx="4009650" cy="3328840"/>
        </p:xfrm>
        <a:graphic>
          <a:graphicData uri="http://schemas.openxmlformats.org/drawingml/2006/table">
            <a:tbl>
              <a:tblPr>
                <a:noFill/>
                <a:tableStyleId>{DFE092C9-C8A8-447F-A314-5A02C577B58E}</a:tableStyleId>
              </a:tblPr>
              <a:tblGrid>
                <a:gridCol w="2851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055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Menu items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Energy (kJ)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Tablespoon of peanut butter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Trebuchet MS" panose="020B0703020202090204" pitchFamily="34" charset="0"/>
                        </a:rPr>
                        <a:t>380</a:t>
                      </a:r>
                      <a:endParaRPr sz="120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Avocado (half)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Trebuchet MS" panose="020B0703020202090204" pitchFamily="34" charset="0"/>
                        </a:rPr>
                        <a:t>630</a:t>
                      </a:r>
                      <a:endParaRPr sz="120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Banana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Trebuchet MS" panose="020B0703020202090204" pitchFamily="34" charset="0"/>
                        </a:rPr>
                        <a:t>440</a:t>
                      </a:r>
                      <a:endParaRPr sz="120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Small bowl of edamame beans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500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Extra portion of brown rice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590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3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Fortified oat milk and berry smoothie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840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Medium plum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130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Mixed nuts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500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5" name="Google Shape;155;p22"/>
          <p:cNvSpPr txBox="1">
            <a:spLocks noGrp="1"/>
          </p:cNvSpPr>
          <p:nvPr>
            <p:ph type="title"/>
          </p:nvPr>
        </p:nvSpPr>
        <p:spPr>
          <a:xfrm>
            <a:off x="172719" y="80975"/>
            <a:ext cx="845995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/>
              <a:t>Food energy investigation</a:t>
            </a:r>
            <a:endParaRPr sz="2400" b="1" i="1" dirty="0"/>
          </a:p>
        </p:txBody>
      </p:sp>
      <p:sp>
        <p:nvSpPr>
          <p:cNvPr id="156" name="Google Shape;156;p22"/>
          <p:cNvSpPr txBox="1"/>
          <p:nvPr/>
        </p:nvSpPr>
        <p:spPr>
          <a:xfrm>
            <a:off x="3893095" y="238405"/>
            <a:ext cx="562260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Follow the tasks on your worksheet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58" name="Google Shape;158;p22"/>
          <p:cNvSpPr txBox="1"/>
          <p:nvPr/>
        </p:nvSpPr>
        <p:spPr>
          <a:xfrm>
            <a:off x="4931150" y="4121668"/>
            <a:ext cx="426540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rgbClr val="008375"/>
                </a:solidFill>
                <a:latin typeface="Trebuchet MS" panose="020B0703020202090204" pitchFamily="34" charset="0"/>
              </a:rPr>
              <a:t>Stretch </a:t>
            </a:r>
            <a:r>
              <a:rPr lang="en-GB" sz="12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– what is fortification and why is it an important part of UK diets?</a:t>
            </a:r>
            <a:endParaRPr sz="12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/>
          <p:nvPr/>
        </p:nvSpPr>
        <p:spPr>
          <a:xfrm>
            <a:off x="75" y="1497935"/>
            <a:ext cx="9144000" cy="1145700"/>
          </a:xfrm>
          <a:prstGeom prst="rect">
            <a:avLst/>
          </a:prstGeom>
          <a:solidFill>
            <a:srgbClr val="E0EF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23"/>
          <p:cNvSpPr txBox="1">
            <a:spLocks noGrp="1"/>
          </p:cNvSpPr>
          <p:nvPr>
            <p:ph type="title"/>
          </p:nvPr>
        </p:nvSpPr>
        <p:spPr>
          <a:xfrm>
            <a:off x="0" y="151450"/>
            <a:ext cx="91439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The misconception clinic</a:t>
            </a:r>
            <a:endParaRPr sz="2700" b="1" dirty="0"/>
          </a:p>
        </p:txBody>
      </p:sp>
      <p:sp>
        <p:nvSpPr>
          <p:cNvPr id="165" name="Google Shape;165;p23"/>
          <p:cNvSpPr txBox="1"/>
          <p:nvPr/>
        </p:nvSpPr>
        <p:spPr>
          <a:xfrm>
            <a:off x="602849" y="745751"/>
            <a:ext cx="7938300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You are a sports nutritionist responding to the claims from the starter. Use the terms below to fill in the gaps before moving on to respond to the fourth and final claim independently.</a:t>
            </a:r>
            <a:endParaRPr sz="1400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66" name="Google Shape;166;p23"/>
          <p:cNvSpPr txBox="1"/>
          <p:nvPr/>
        </p:nvSpPr>
        <p:spPr>
          <a:xfrm rot="-666216">
            <a:off x="328592" y="1576818"/>
            <a:ext cx="2236997" cy="987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"You can't get enough protein from plants"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67" name="Google Shape;167;p23"/>
          <p:cNvSpPr txBox="1"/>
          <p:nvPr/>
        </p:nvSpPr>
        <p:spPr>
          <a:xfrm rot="-287846">
            <a:off x="2759509" y="1604287"/>
            <a:ext cx="3527833" cy="987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"A plant–based diet can't give you enough energy to be active”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68" name="Google Shape;168;p23"/>
          <p:cNvSpPr txBox="1"/>
          <p:nvPr/>
        </p:nvSpPr>
        <p:spPr>
          <a:xfrm rot="-298471">
            <a:off x="6504074" y="1619438"/>
            <a:ext cx="2347114" cy="987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"Plant milk isn't as nutritious as cow's milk"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69" name="Google Shape;169;p23"/>
          <p:cNvSpPr/>
          <p:nvPr/>
        </p:nvSpPr>
        <p:spPr>
          <a:xfrm>
            <a:off x="-1" y="2657430"/>
            <a:ext cx="9144000" cy="10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  <a:latin typeface="Trebuchet MS" panose="020B0703020202090204" pitchFamily="34" charset="0"/>
              </a:rPr>
              <a:t>Missing words:</a:t>
            </a:r>
            <a:endParaRPr sz="16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Vitamin B12   </a:t>
            </a: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–   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lipids   </a:t>
            </a: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–   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plant–based   </a:t>
            </a: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–   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fortified   </a:t>
            </a: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– 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  carbohydrates  </a:t>
            </a: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 –   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amino acids   </a:t>
            </a: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– 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–  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 energy requirements  </a:t>
            </a: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 –   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respiration   </a:t>
            </a: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– 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  protein  </a:t>
            </a: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 –   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calcium   </a:t>
            </a: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– 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  fortified   </a:t>
            </a:r>
            <a:endParaRPr sz="1400" b="1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70" name="Google Shape;170;p23"/>
          <p:cNvSpPr txBox="1"/>
          <p:nvPr/>
        </p:nvSpPr>
        <p:spPr>
          <a:xfrm>
            <a:off x="-1" y="3752288"/>
            <a:ext cx="9144000" cy="615523"/>
          </a:xfrm>
          <a:prstGeom prst="rect">
            <a:avLst/>
          </a:prstGeom>
          <a:solidFill>
            <a:srgbClr val="008375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chemeClr val="bg1"/>
                </a:solidFill>
                <a:latin typeface="Trebuchet MS" panose="020B0703020202090204" pitchFamily="34" charset="0"/>
              </a:rPr>
              <a:t>Stretch claim: </a:t>
            </a:r>
            <a:r>
              <a:rPr lang="en-GB" sz="1400" b="1" i="1" dirty="0">
                <a:solidFill>
                  <a:schemeClr val="bg1"/>
                </a:solidFill>
                <a:latin typeface="Trebuchet MS" panose="020B0703020202090204" pitchFamily="34" charset="0"/>
              </a:rPr>
              <a:t>"You can't get enough energy or protein for sport on a plant–based diet"</a:t>
            </a:r>
            <a:endParaRPr sz="1400" b="1" i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bg1"/>
                </a:solidFill>
                <a:latin typeface="Trebuchet MS" panose="020B0703020202090204" pitchFamily="34" charset="0"/>
              </a:rPr>
              <a:t>Respond to your patient using scientific evidence from this lesson.</a:t>
            </a:r>
            <a:endParaRPr sz="14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4"/>
          <p:cNvSpPr txBox="1">
            <a:spLocks noGrp="1"/>
          </p:cNvSpPr>
          <p:nvPr>
            <p:ph type="title"/>
          </p:nvPr>
        </p:nvSpPr>
        <p:spPr>
          <a:xfrm>
            <a:off x="0" y="974540"/>
            <a:ext cx="9144000" cy="478340"/>
          </a:xfrm>
          <a:prstGeom prst="rect">
            <a:avLst/>
          </a:prstGeom>
          <a:solidFill>
            <a:srgbClr val="E0EFF1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 b="1" i="1" dirty="0"/>
              <a:t>"A well–planned plant–based diet can meet all your nutritional needs at any age."</a:t>
            </a:r>
            <a:r>
              <a:rPr lang="en-GB" sz="1600" dirty="0"/>
              <a:t>​</a:t>
            </a:r>
            <a:endParaRPr sz="16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/>
          </a:p>
        </p:txBody>
      </p:sp>
      <p:sp>
        <p:nvSpPr>
          <p:cNvPr id="179" name="Google Shape;179;p24"/>
          <p:cNvSpPr txBox="1">
            <a:spLocks noGrp="1"/>
          </p:cNvSpPr>
          <p:nvPr>
            <p:ph type="title" idx="4294967295"/>
          </p:nvPr>
        </p:nvSpPr>
        <p:spPr>
          <a:xfrm>
            <a:off x="0" y="212090"/>
            <a:ext cx="9144000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The scientific verdict</a:t>
            </a:r>
            <a:endParaRPr sz="2700" b="1" dirty="0"/>
          </a:p>
        </p:txBody>
      </p:sp>
      <p:sp>
        <p:nvSpPr>
          <p:cNvPr id="180" name="Google Shape;180;p24"/>
          <p:cNvSpPr txBox="1"/>
          <p:nvPr/>
        </p:nvSpPr>
        <p:spPr>
          <a:xfrm>
            <a:off x="651725" y="1844799"/>
            <a:ext cx="5769395" cy="2154406"/>
          </a:xfrm>
          <a:prstGeom prst="rect">
            <a:avLst/>
          </a:prstGeom>
          <a:noFill/>
          <a:ln w="9525" cap="flat" cmpd="sng">
            <a:noFill/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  <a:latin typeface="Trebuchet MS" panose="020B0703020202090204" pitchFamily="34" charset="0"/>
              </a:rPr>
              <a:t>Patient concern: </a:t>
            </a:r>
            <a:r>
              <a:rPr lang="en-GB" sz="16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[write the claim]</a:t>
            </a:r>
            <a:endParaRPr sz="1600" i="1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i="1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  <a:latin typeface="Trebuchet MS" panose="020B0703020202090204" pitchFamily="34" charset="0"/>
              </a:rPr>
              <a:t>Scientific verdict: 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[</a:t>
            </a:r>
            <a:r>
              <a:rPr lang="en-GB" sz="16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true/false/partially true because…]</a:t>
            </a:r>
            <a:endParaRPr sz="1600" i="1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i="1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  <a:latin typeface="Trebuchet MS" panose="020B0703020202090204" pitchFamily="34" charset="0"/>
              </a:rPr>
              <a:t>Evidence:</a:t>
            </a:r>
            <a:r>
              <a:rPr lang="en-GB" sz="1600" b="1" i="1" dirty="0">
                <a:solidFill>
                  <a:srgbClr val="008375"/>
                </a:solidFill>
                <a:latin typeface="Trebuchet MS" panose="020B0703020202090204" pitchFamily="34" charset="0"/>
              </a:rPr>
              <a:t> 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(1–2 pieces of evidence from today’s lesson)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[</a:t>
            </a:r>
            <a:r>
              <a:rPr lang="en-GB" sz="16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The scientific evidence shows that…]</a:t>
            </a:r>
            <a:endParaRPr sz="1600" i="1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rgbClr val="008375"/>
                </a:solidFill>
                <a:latin typeface="Trebuchet MS" panose="020B0703020202090204" pitchFamily="34" charset="0"/>
              </a:rPr>
              <a:t>Recommendation: 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[</a:t>
            </a:r>
            <a:r>
              <a:rPr lang="en-GB" sz="16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it’s important to know that…]</a:t>
            </a:r>
            <a:endParaRPr sz="1600" i="1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81" name="Google Shape;181;p24"/>
          <p:cNvSpPr/>
          <p:nvPr/>
        </p:nvSpPr>
        <p:spPr>
          <a:xfrm>
            <a:off x="6289605" y="1844798"/>
            <a:ext cx="2090910" cy="2154407"/>
          </a:xfrm>
          <a:prstGeom prst="rect">
            <a:avLst/>
          </a:prstGeom>
          <a:solidFill>
            <a:srgbClr val="00837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Key terms to use:</a:t>
            </a:r>
            <a:endParaRPr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bg1"/>
                </a:solidFill>
                <a:latin typeface="Trebuchet MS" panose="020B0703020202090204" pitchFamily="34" charset="0"/>
              </a:rPr>
              <a:t>nutrients </a:t>
            </a:r>
            <a:endParaRPr sz="14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bg1"/>
                </a:solidFill>
                <a:latin typeface="Trebuchet MS" panose="020B0703020202090204" pitchFamily="34" charset="0"/>
              </a:rPr>
              <a:t>amino acids kilojoule respiration fortification plant–based diet </a:t>
            </a:r>
            <a:endParaRPr sz="14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5"/>
          <p:cNvSpPr/>
          <p:nvPr/>
        </p:nvSpPr>
        <p:spPr>
          <a:xfrm>
            <a:off x="4152600" y="717450"/>
            <a:ext cx="4270200" cy="3708600"/>
          </a:xfrm>
          <a:prstGeom prst="flowChartSummingJunction">
            <a:avLst/>
          </a:prstGeom>
          <a:solidFill>
            <a:srgbClr val="008375"/>
          </a:solidFill>
          <a:ln w="47625" cap="flat" cmpd="sng">
            <a:solidFill>
              <a:srgbClr val="E0EFF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25"/>
          <p:cNvSpPr txBox="1">
            <a:spLocks noGrp="1"/>
          </p:cNvSpPr>
          <p:nvPr>
            <p:ph type="title"/>
          </p:nvPr>
        </p:nvSpPr>
        <p:spPr>
          <a:xfrm>
            <a:off x="857096" y="1988268"/>
            <a:ext cx="2890524" cy="1171812"/>
          </a:xfrm>
          <a:prstGeom prst="rect">
            <a:avLst/>
          </a:prstGeom>
          <a:solidFill>
            <a:srgbClr val="E0EFF1"/>
          </a:solid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100" b="1" dirty="0"/>
              <a:t>If this is the answer…</a:t>
            </a:r>
            <a:br>
              <a:rPr lang="en-GB" sz="2100" b="1" dirty="0"/>
            </a:br>
            <a:r>
              <a:rPr lang="en-GB" sz="2100" b="1" dirty="0"/>
              <a:t>what’s the question?</a:t>
            </a:r>
            <a:endParaRPr sz="2100" b="1" dirty="0"/>
          </a:p>
        </p:txBody>
      </p:sp>
      <p:sp>
        <p:nvSpPr>
          <p:cNvPr id="190" name="Google Shape;190;p25"/>
          <p:cNvSpPr txBox="1">
            <a:spLocks noGrp="1"/>
          </p:cNvSpPr>
          <p:nvPr>
            <p:ph type="body" idx="1"/>
          </p:nvPr>
        </p:nvSpPr>
        <p:spPr>
          <a:xfrm>
            <a:off x="4199044" y="2437080"/>
            <a:ext cx="2042160" cy="72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100" b="1" dirty="0">
                <a:solidFill>
                  <a:srgbClr val="E0EFF1"/>
                </a:solidFill>
              </a:rPr>
              <a:t>Kilojoule</a:t>
            </a:r>
            <a:endParaRPr sz="2100" b="1" dirty="0">
              <a:solidFill>
                <a:srgbClr val="E0EFF1"/>
              </a:solidFill>
            </a:endParaRPr>
          </a:p>
        </p:txBody>
      </p:sp>
      <p:sp>
        <p:nvSpPr>
          <p:cNvPr id="191" name="Google Shape;191;p25"/>
          <p:cNvSpPr txBox="1">
            <a:spLocks noGrp="1"/>
          </p:cNvSpPr>
          <p:nvPr>
            <p:ph type="body" idx="4294967295"/>
          </p:nvPr>
        </p:nvSpPr>
        <p:spPr>
          <a:xfrm>
            <a:off x="4805680" y="1282117"/>
            <a:ext cx="2936240" cy="7061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100" b="1" dirty="0">
                <a:solidFill>
                  <a:srgbClr val="E0EFF1"/>
                </a:solidFill>
              </a:rPr>
              <a:t>Respiration</a:t>
            </a:r>
            <a:endParaRPr sz="2100" b="1" dirty="0">
              <a:solidFill>
                <a:srgbClr val="E0EFF1"/>
              </a:solidFill>
            </a:endParaRPr>
          </a:p>
        </p:txBody>
      </p:sp>
      <p:sp>
        <p:nvSpPr>
          <p:cNvPr id="192" name="Google Shape;192;p25"/>
          <p:cNvSpPr txBox="1">
            <a:spLocks noGrp="1"/>
          </p:cNvSpPr>
          <p:nvPr>
            <p:ph type="body" idx="4294967295"/>
          </p:nvPr>
        </p:nvSpPr>
        <p:spPr>
          <a:xfrm>
            <a:off x="5380444" y="3348565"/>
            <a:ext cx="1814512" cy="88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100" b="1" dirty="0">
                <a:solidFill>
                  <a:srgbClr val="E0EFF1"/>
                </a:solidFill>
              </a:rPr>
              <a:t>Plant–based diet</a:t>
            </a:r>
            <a:endParaRPr sz="2100" b="1" dirty="0">
              <a:solidFill>
                <a:srgbClr val="E0EFF1"/>
              </a:solidFill>
            </a:endParaRPr>
          </a:p>
        </p:txBody>
      </p:sp>
      <p:sp>
        <p:nvSpPr>
          <p:cNvPr id="193" name="Google Shape;193;p25"/>
          <p:cNvSpPr txBox="1">
            <a:spLocks noGrp="1"/>
          </p:cNvSpPr>
          <p:nvPr>
            <p:ph type="body" idx="4294967295"/>
          </p:nvPr>
        </p:nvSpPr>
        <p:spPr>
          <a:xfrm>
            <a:off x="6268720" y="2436630"/>
            <a:ext cx="2154080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100" b="1" dirty="0">
                <a:solidFill>
                  <a:srgbClr val="E0EFF1"/>
                </a:solidFill>
              </a:rPr>
              <a:t>Absorption</a:t>
            </a:r>
            <a:endParaRPr sz="2100" b="1" dirty="0">
              <a:solidFill>
                <a:srgbClr val="E0EFF1"/>
              </a:solidFill>
            </a:endParaRPr>
          </a:p>
        </p:txBody>
      </p:sp>
      <p:sp>
        <p:nvSpPr>
          <p:cNvPr id="194" name="Google Shape;194;p25"/>
          <p:cNvSpPr txBox="1">
            <a:spLocks noGrp="1"/>
          </p:cNvSpPr>
          <p:nvPr>
            <p:ph type="title" idx="4294967295"/>
          </p:nvPr>
        </p:nvSpPr>
        <p:spPr>
          <a:xfrm>
            <a:off x="0" y="277400"/>
            <a:ext cx="9144000" cy="5730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Plenary</a:t>
            </a:r>
            <a:endParaRPr sz="27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0" y="226395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What are we going to learn?</a:t>
            </a:r>
            <a:endParaRPr sz="2700" b="1" dirty="0"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626660" y="894030"/>
            <a:ext cx="8354780" cy="388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Learning Objectives</a:t>
            </a:r>
            <a:endParaRPr b="1" dirty="0">
              <a:solidFill>
                <a:srgbClr val="008375"/>
              </a:solidFill>
            </a:endParaRPr>
          </a:p>
          <a:p>
            <a:pPr marL="457200" lvl="0" indent="-323850" algn="l" rtl="0">
              <a:spcBef>
                <a:spcPts val="1200"/>
              </a:spcBef>
              <a:spcAft>
                <a:spcPts val="0"/>
              </a:spcAft>
              <a:buClr>
                <a:srgbClr val="008375"/>
              </a:buClr>
              <a:buSzPts val="1500"/>
              <a:buAutoNum type="arabicPeriod"/>
            </a:pPr>
            <a:r>
              <a:rPr lang="en-GB" sz="15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Identify the seven nutrient groups and describe their primary biological functions.</a:t>
            </a:r>
            <a:endParaRPr sz="15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500"/>
              <a:buAutoNum type="arabicPeriod"/>
            </a:pPr>
            <a:r>
              <a:rPr lang="en-GB" sz="15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Use data to calculate and evaluate whether a diet meets individual daily energy and nutrient requirements.</a:t>
            </a:r>
            <a:endParaRPr sz="15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500"/>
              <a:buAutoNum type="arabicPeriod"/>
            </a:pPr>
            <a:r>
              <a:rPr lang="en-GB" sz="15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Use scientific evidence to assess common claims about plant–based nutrition.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b="1" dirty="0"/>
              <a:t>Key words</a:t>
            </a:r>
            <a:endParaRPr b="1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 b="1" dirty="0">
                <a:solidFill>
                  <a:srgbClr val="008375"/>
                </a:solidFill>
              </a:rPr>
              <a:t>Kilojoule</a:t>
            </a: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– the unit used to measure the energy provided by food and drinks.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 b="1" dirty="0">
                <a:solidFill>
                  <a:srgbClr val="008375"/>
                </a:solidFill>
              </a:rPr>
              <a:t>Respiration</a:t>
            </a:r>
            <a:r>
              <a:rPr lang="en-GB" sz="14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– the chemical reaction in living cells that provides energy from glucose (food) for all biological processes. 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400" b="1" dirty="0">
                <a:solidFill>
                  <a:srgbClr val="008375"/>
                </a:solidFill>
              </a:rPr>
              <a:t>Absorption</a:t>
            </a: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– the process of one substance completely taking in or soaking up another substance.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0" y="160643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What does your gut tell you?</a:t>
            </a:r>
            <a:endParaRPr sz="2700" b="1" dirty="0"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464100" y="125717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2000"/>
              <a:buAutoNum type="arabicPeriod"/>
            </a:pPr>
            <a:r>
              <a:rPr lang="en-GB" i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"You can't get enough protein from plants"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​ 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2000"/>
              <a:buAutoNum type="arabicPeriod"/>
            </a:pPr>
            <a:r>
              <a:rPr lang="en-GB" i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"A plant–based diet can't give you enough energy to be active"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​ 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2000"/>
              <a:buAutoNum type="arabicPeriod"/>
            </a:pPr>
            <a:r>
              <a:rPr lang="en-GB" i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"Plant milk isn't as nutritious as cow's milk"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​ 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2000"/>
              <a:buAutoNum type="arabicPeriod"/>
            </a:pPr>
            <a:r>
              <a:rPr lang="en-GB" i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"A well-planned plant–based diet can meet all your nutritional needs at any age"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​ 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Google Shape;69;p15"/>
          <p:cNvSpPr txBox="1"/>
          <p:nvPr/>
        </p:nvSpPr>
        <p:spPr>
          <a:xfrm>
            <a:off x="0" y="711018"/>
            <a:ext cx="91440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Write true, false or not sure for each statement with a sentence to explain your response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368D0E4-E53B-955D-E711-4DE91677B686}"/>
              </a:ext>
            </a:extLst>
          </p:cNvPr>
          <p:cNvSpPr/>
          <p:nvPr/>
        </p:nvSpPr>
        <p:spPr>
          <a:xfrm>
            <a:off x="585480" y="2614479"/>
            <a:ext cx="1741856" cy="174185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34ECB2F-9350-C9CE-DF2D-37073C4356BA}"/>
              </a:ext>
            </a:extLst>
          </p:cNvPr>
          <p:cNvSpPr/>
          <p:nvPr/>
        </p:nvSpPr>
        <p:spPr>
          <a:xfrm>
            <a:off x="2619380" y="2571750"/>
            <a:ext cx="1741856" cy="174185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C6261C0-A5C0-CA33-472C-32B3A9107382}"/>
              </a:ext>
            </a:extLst>
          </p:cNvPr>
          <p:cNvSpPr/>
          <p:nvPr/>
        </p:nvSpPr>
        <p:spPr>
          <a:xfrm>
            <a:off x="4653280" y="2588841"/>
            <a:ext cx="1741856" cy="174185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F0DF713-35A6-22E5-592E-7FFE4B0224FA}"/>
              </a:ext>
            </a:extLst>
          </p:cNvPr>
          <p:cNvSpPr/>
          <p:nvPr/>
        </p:nvSpPr>
        <p:spPr>
          <a:xfrm>
            <a:off x="6678634" y="2571750"/>
            <a:ext cx="1741856" cy="1741856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0" y="217392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What the body needs – essential nutrients</a:t>
            </a:r>
            <a:endParaRPr sz="2700" b="1" dirty="0"/>
          </a:p>
        </p:txBody>
      </p:sp>
      <p:sp>
        <p:nvSpPr>
          <p:cNvPr id="84" name="Google Shape;84;p16"/>
          <p:cNvSpPr txBox="1"/>
          <p:nvPr/>
        </p:nvSpPr>
        <p:spPr>
          <a:xfrm>
            <a:off x="3732653" y="2689448"/>
            <a:ext cx="5495400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rgbClr val="008375"/>
                </a:solidFill>
                <a:latin typeface="Trebuchet MS" panose="020B0703020202090204" pitchFamily="34" charset="0"/>
              </a:rPr>
              <a:t>→</a:t>
            </a:r>
            <a:r>
              <a:rPr lang="en-GB" sz="1600" b="1" dirty="0">
                <a:solidFill>
                  <a:srgbClr val="008375"/>
                </a:solidFill>
                <a:latin typeface="Trebuchet MS" panose="020B0703020202090204" pitchFamily="34" charset="0"/>
              </a:rPr>
              <a:t> </a:t>
            </a:r>
            <a:r>
              <a:rPr lang="en-GB" sz="16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Now match the nutrient to its biological function</a:t>
            </a:r>
            <a:endParaRPr sz="16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86" name="Google Shape;86;p16"/>
          <p:cNvSpPr txBox="1"/>
          <p:nvPr/>
        </p:nvSpPr>
        <p:spPr>
          <a:xfrm>
            <a:off x="3958473" y="3241502"/>
            <a:ext cx="4896412" cy="1107965"/>
          </a:xfrm>
          <a:prstGeom prst="rect">
            <a:avLst/>
          </a:prstGeom>
          <a:solidFill>
            <a:srgbClr val="008375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chemeClr val="bg1"/>
                </a:solidFill>
                <a:latin typeface="Trebuchet MS" panose="020B0703020202090204" pitchFamily="34" charset="0"/>
              </a:rPr>
              <a:t>Stretch: </a:t>
            </a:r>
            <a:r>
              <a:rPr lang="en-GB" sz="1500" dirty="0">
                <a:solidFill>
                  <a:schemeClr val="bg1"/>
                </a:solidFill>
                <a:latin typeface="Trebuchet MS" panose="020B0703020202090204" pitchFamily="34" charset="0"/>
              </a:rPr>
              <a:t>Choose one nutrient group and write two sentences explaining what would happen to the human body if it received none of that nutrient over a long period of time.</a:t>
            </a: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2937E5-3D98-D138-60DB-DC939F74F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45" y="955901"/>
            <a:ext cx="1660020" cy="16600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F2E442-B59B-D346-CF3E-AFD161C29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1550" y="955901"/>
            <a:ext cx="1660020" cy="16600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A78F403-713A-DE35-46C5-6B16B4937C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2655" y="955901"/>
            <a:ext cx="1660020" cy="16600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51C04-E9B4-7B79-5650-946F5ACC08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3760" y="955901"/>
            <a:ext cx="1660020" cy="16600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39034DA-7AD8-57D2-16F2-47707A7D2C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1550" y="2689448"/>
            <a:ext cx="1660020" cy="16600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90D678-E4DF-3606-EE1F-AD2E8C6AE1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4865" y="955901"/>
            <a:ext cx="1660020" cy="16600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1973EEF-6D1F-0733-1F56-B59BA17B5A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8484" y="2689448"/>
            <a:ext cx="1660021" cy="1660021"/>
          </a:xfrm>
          <a:prstGeom prst="rect">
            <a:avLst/>
          </a:prstGeom>
        </p:spPr>
      </p:pic>
      <p:sp>
        <p:nvSpPr>
          <p:cNvPr id="18" name="Google Shape;77;p16">
            <a:extLst>
              <a:ext uri="{FF2B5EF4-FFF2-40B4-BE49-F238E27FC236}">
                <a16:creationId xmlns:a16="http://schemas.microsoft.com/office/drawing/2014/main" id="{0B66D744-C286-3D35-E492-1D7247A22775}"/>
              </a:ext>
            </a:extLst>
          </p:cNvPr>
          <p:cNvSpPr/>
          <p:nvPr/>
        </p:nvSpPr>
        <p:spPr>
          <a:xfrm>
            <a:off x="270769" y="2178733"/>
            <a:ext cx="1659695" cy="436606"/>
          </a:xfrm>
          <a:prstGeom prst="rect">
            <a:avLst/>
          </a:prstGeom>
          <a:solidFill>
            <a:srgbClr val="E0EFF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rgbClr val="008375"/>
                </a:solidFill>
                <a:latin typeface="Trebuchet MS" panose="020B0703020202090204" pitchFamily="34" charset="0"/>
              </a:rPr>
              <a:t>Carbohydrates – pasta, bread</a:t>
            </a:r>
            <a:endParaRPr sz="12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9" name="Google Shape;78;p16">
            <a:extLst>
              <a:ext uri="{FF2B5EF4-FFF2-40B4-BE49-F238E27FC236}">
                <a16:creationId xmlns:a16="http://schemas.microsoft.com/office/drawing/2014/main" id="{FC6CD403-AF01-E43B-39C1-CEC773085C5B}"/>
              </a:ext>
            </a:extLst>
          </p:cNvPr>
          <p:cNvSpPr/>
          <p:nvPr/>
        </p:nvSpPr>
        <p:spPr>
          <a:xfrm>
            <a:off x="2001549" y="2178457"/>
            <a:ext cx="1660020" cy="436607"/>
          </a:xfrm>
          <a:prstGeom prst="rect">
            <a:avLst/>
          </a:prstGeom>
          <a:solidFill>
            <a:srgbClr val="E0EFF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rgbClr val="008375"/>
                </a:solidFill>
                <a:latin typeface="Trebuchet MS" panose="020B0703020202090204" pitchFamily="34" charset="0"/>
              </a:rPr>
              <a:t>Lipids – olive oil, avocado</a:t>
            </a:r>
            <a:endParaRPr sz="12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20" name="Google Shape;79;p16">
            <a:extLst>
              <a:ext uri="{FF2B5EF4-FFF2-40B4-BE49-F238E27FC236}">
                <a16:creationId xmlns:a16="http://schemas.microsoft.com/office/drawing/2014/main" id="{4893FB94-1D81-F8E6-7763-5E6B94112463}"/>
              </a:ext>
            </a:extLst>
          </p:cNvPr>
          <p:cNvSpPr/>
          <p:nvPr/>
        </p:nvSpPr>
        <p:spPr>
          <a:xfrm>
            <a:off x="3732653" y="2188823"/>
            <a:ext cx="1659695" cy="436608"/>
          </a:xfrm>
          <a:prstGeom prst="rect">
            <a:avLst/>
          </a:prstGeom>
          <a:solidFill>
            <a:srgbClr val="E0EFF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rgbClr val="008375"/>
                </a:solidFill>
                <a:latin typeface="Trebuchet MS" panose="020B0703020202090204" pitchFamily="34" charset="0"/>
              </a:rPr>
              <a:t>Proteins – tofu, legumes</a:t>
            </a:r>
            <a:endParaRPr sz="12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21" name="Google Shape;80;p16">
            <a:extLst>
              <a:ext uri="{FF2B5EF4-FFF2-40B4-BE49-F238E27FC236}">
                <a16:creationId xmlns:a16="http://schemas.microsoft.com/office/drawing/2014/main" id="{9F576A1A-1B6D-F02C-3032-77838A933837}"/>
              </a:ext>
            </a:extLst>
          </p:cNvPr>
          <p:cNvSpPr/>
          <p:nvPr/>
        </p:nvSpPr>
        <p:spPr>
          <a:xfrm>
            <a:off x="5463761" y="2189841"/>
            <a:ext cx="1660019" cy="436608"/>
          </a:xfrm>
          <a:prstGeom prst="rect">
            <a:avLst/>
          </a:prstGeom>
          <a:solidFill>
            <a:srgbClr val="E0EFF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rgbClr val="008375"/>
                </a:solidFill>
                <a:latin typeface="Trebuchet MS" panose="020B0703020202090204" pitchFamily="34" charset="0"/>
              </a:rPr>
              <a:t>Vitamins – fruit, vegetables</a:t>
            </a:r>
            <a:endParaRPr sz="12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22" name="Google Shape;81;p16">
            <a:extLst>
              <a:ext uri="{FF2B5EF4-FFF2-40B4-BE49-F238E27FC236}">
                <a16:creationId xmlns:a16="http://schemas.microsoft.com/office/drawing/2014/main" id="{7E9B9807-EF65-8084-8E55-A686D803EFCB}"/>
              </a:ext>
            </a:extLst>
          </p:cNvPr>
          <p:cNvSpPr/>
          <p:nvPr/>
        </p:nvSpPr>
        <p:spPr>
          <a:xfrm>
            <a:off x="7195191" y="2188823"/>
            <a:ext cx="1659694" cy="436608"/>
          </a:xfrm>
          <a:prstGeom prst="rect">
            <a:avLst/>
          </a:prstGeom>
          <a:solidFill>
            <a:srgbClr val="E0EFF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rgbClr val="008375"/>
                </a:solidFill>
                <a:latin typeface="Trebuchet MS" panose="020B0703020202090204" pitchFamily="34" charset="0"/>
              </a:rPr>
              <a:t>Minerals – fruit vegetables</a:t>
            </a:r>
            <a:endParaRPr sz="12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23" name="Google Shape;82;p16">
            <a:extLst>
              <a:ext uri="{FF2B5EF4-FFF2-40B4-BE49-F238E27FC236}">
                <a16:creationId xmlns:a16="http://schemas.microsoft.com/office/drawing/2014/main" id="{488C744D-524C-E9DD-DF99-CD52B554B186}"/>
              </a:ext>
            </a:extLst>
          </p:cNvPr>
          <p:cNvSpPr/>
          <p:nvPr/>
        </p:nvSpPr>
        <p:spPr>
          <a:xfrm>
            <a:off x="270445" y="3933829"/>
            <a:ext cx="1668060" cy="415638"/>
          </a:xfrm>
          <a:prstGeom prst="rect">
            <a:avLst/>
          </a:prstGeom>
          <a:solidFill>
            <a:srgbClr val="E0EFF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rgbClr val="008375"/>
                </a:solidFill>
                <a:latin typeface="Trebuchet MS" panose="020B0703020202090204" pitchFamily="34" charset="0"/>
              </a:rPr>
              <a:t>Dietary fibre – fruit, vegetables</a:t>
            </a:r>
            <a:endParaRPr sz="12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24" name="Google Shape;83;p16">
            <a:extLst>
              <a:ext uri="{FF2B5EF4-FFF2-40B4-BE49-F238E27FC236}">
                <a16:creationId xmlns:a16="http://schemas.microsoft.com/office/drawing/2014/main" id="{52D233D2-67F5-21C9-801E-85FE88480EBD}"/>
              </a:ext>
            </a:extLst>
          </p:cNvPr>
          <p:cNvSpPr/>
          <p:nvPr/>
        </p:nvSpPr>
        <p:spPr>
          <a:xfrm>
            <a:off x="2001549" y="4085679"/>
            <a:ext cx="1660020" cy="263788"/>
          </a:xfrm>
          <a:prstGeom prst="rect">
            <a:avLst/>
          </a:prstGeom>
          <a:solidFill>
            <a:srgbClr val="E0EFF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rgbClr val="008375"/>
                </a:solidFill>
                <a:latin typeface="Trebuchet MS" panose="020B0703020202090204" pitchFamily="34" charset="0"/>
              </a:rPr>
              <a:t>Water</a:t>
            </a:r>
            <a:endParaRPr sz="1200" b="1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>
            <a:spLocks noGrp="1"/>
          </p:cNvSpPr>
          <p:nvPr>
            <p:ph type="title"/>
          </p:nvPr>
        </p:nvSpPr>
        <p:spPr>
          <a:xfrm>
            <a:off x="0" y="132864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300" b="1" dirty="0"/>
              <a:t>Have you matched the nutrient to their biological function?</a:t>
            </a:r>
            <a:endParaRPr sz="2300" b="1" dirty="0"/>
          </a:p>
        </p:txBody>
      </p:sp>
      <p:graphicFrame>
        <p:nvGraphicFramePr>
          <p:cNvPr id="93" name="Google Shape;93;p17"/>
          <p:cNvGraphicFramePr/>
          <p:nvPr>
            <p:extLst>
              <p:ext uri="{D42A27DB-BD31-4B8C-83A1-F6EECF244321}">
                <p14:modId xmlns:p14="http://schemas.microsoft.com/office/powerpoint/2010/main" val="3746216440"/>
              </p:ext>
            </p:extLst>
          </p:nvPr>
        </p:nvGraphicFramePr>
        <p:xfrm>
          <a:off x="424050" y="793453"/>
          <a:ext cx="8182450" cy="3691297"/>
        </p:xfrm>
        <a:graphic>
          <a:graphicData uri="http://schemas.openxmlformats.org/drawingml/2006/table">
            <a:tbl>
              <a:tblPr>
                <a:noFill/>
                <a:tableStyleId>{DFE092C9-C8A8-447F-A314-5A02C577B58E}</a:tableStyleId>
              </a:tblPr>
              <a:tblGrid>
                <a:gridCol w="1243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Carbohydrate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Primary energy source for cells</a:t>
                      </a:r>
                      <a:r>
                        <a:rPr lang="en-GB" sz="1200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– broken down to release energy for muscle contraction and</a:t>
                      </a:r>
                      <a:endParaRPr sz="120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brain function</a:t>
                      </a:r>
                      <a:endParaRPr sz="120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Lipids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Energy store and structural component </a:t>
                      </a:r>
                      <a:r>
                        <a:rPr lang="en-GB" sz="12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– forms cell membranes and enables absorption of fat–soluble vitamins​</a:t>
                      </a:r>
                      <a:endParaRPr sz="120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Proteins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Build and repair body tissues</a:t>
                      </a:r>
                      <a:r>
                        <a:rPr lang="en-GB" sz="1200" b="1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– chains of amino acids used for growth, maintenance and enzyme</a:t>
                      </a:r>
                      <a:endParaRPr sz="120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production</a:t>
                      </a:r>
                      <a:endParaRPr sz="120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Vitamins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Regulate biological processes</a:t>
                      </a:r>
                      <a:r>
                        <a:rPr lang="en-GB" sz="1200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– include roles in immune function, bone development and nerve</a:t>
                      </a:r>
                      <a:endParaRPr sz="120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signalling​</a:t>
                      </a:r>
                      <a:endParaRPr sz="120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Minerals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Support specific body systems</a:t>
                      </a:r>
                      <a:r>
                        <a:rPr lang="en-GB" sz="1200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– iron for oxygen transport in red blood cells; calcium for bone and muscle function</a:t>
                      </a:r>
                      <a:endParaRPr sz="120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 b="1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Dietary fibre</a:t>
                      </a:r>
                      <a:endParaRPr sz="1200" b="1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Support digestive function</a:t>
                      </a:r>
                      <a:r>
                        <a:rPr lang="en-GB" sz="1200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– indigestible plant material that feeds beneficial gut bacteria​ </a:t>
                      </a:r>
                      <a:endParaRPr sz="120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Water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Universal solvent</a:t>
                      </a:r>
                      <a:r>
                        <a:rPr lang="en-GB" sz="1200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rebuchet MS" panose="020B0703020202090204" pitchFamily="34" charset="0"/>
                        </a:rPr>
                        <a:t>– enables all biochemical reactions and transports nutrients around the body​ </a:t>
                      </a:r>
                      <a:endParaRPr sz="120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>
            <a:spLocks noGrp="1"/>
          </p:cNvSpPr>
          <p:nvPr>
            <p:ph type="title"/>
          </p:nvPr>
        </p:nvSpPr>
        <p:spPr>
          <a:xfrm>
            <a:off x="0" y="226497"/>
            <a:ext cx="9144000" cy="5567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What is food energy?</a:t>
            </a:r>
            <a:endParaRPr sz="2700" b="1" dirty="0"/>
          </a:p>
        </p:txBody>
      </p:sp>
      <p:sp>
        <p:nvSpPr>
          <p:cNvPr id="99" name="Google Shape;99;p18"/>
          <p:cNvSpPr txBox="1">
            <a:spLocks noGrp="1"/>
          </p:cNvSpPr>
          <p:nvPr>
            <p:ph type="body" idx="1"/>
          </p:nvPr>
        </p:nvSpPr>
        <p:spPr>
          <a:xfrm>
            <a:off x="263576" y="3196256"/>
            <a:ext cx="3024000" cy="146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8375"/>
                </a:solidFill>
              </a:rPr>
              <a:t>Respiration</a:t>
            </a:r>
            <a:r>
              <a:rPr lang="en-GB" sz="2600" b="1" dirty="0">
                <a:solidFill>
                  <a:srgbClr val="0000FF"/>
                </a:solidFill>
              </a:rPr>
              <a:t> </a:t>
            </a:r>
            <a:endParaRPr sz="2600" b="1" dirty="0">
              <a:solidFill>
                <a:srgbClr val="0000FF"/>
              </a:solidFill>
            </a:endParaRPr>
          </a:p>
        </p:txBody>
      </p:sp>
      <p:sp>
        <p:nvSpPr>
          <p:cNvPr id="112" name="Google Shape;112;p18"/>
          <p:cNvSpPr txBox="1">
            <a:spLocks noGrp="1"/>
          </p:cNvSpPr>
          <p:nvPr>
            <p:ph type="body" idx="4294967295"/>
          </p:nvPr>
        </p:nvSpPr>
        <p:spPr>
          <a:xfrm>
            <a:off x="1104325" y="1371306"/>
            <a:ext cx="1712738" cy="7762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8375"/>
                </a:solidFill>
              </a:rPr>
              <a:t>Kilojoule</a:t>
            </a:r>
            <a:endParaRPr sz="2400" b="1" dirty="0">
              <a:solidFill>
                <a:srgbClr val="008375"/>
              </a:solidFill>
            </a:endParaRPr>
          </a:p>
        </p:txBody>
      </p:sp>
      <p:sp>
        <p:nvSpPr>
          <p:cNvPr id="101" name="Google Shape;101;p18"/>
          <p:cNvSpPr/>
          <p:nvPr/>
        </p:nvSpPr>
        <p:spPr>
          <a:xfrm>
            <a:off x="3373191" y="3139041"/>
            <a:ext cx="651600" cy="461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8"/>
          <p:cNvSpPr/>
          <p:nvPr/>
        </p:nvSpPr>
        <p:spPr>
          <a:xfrm>
            <a:off x="5378630" y="3139041"/>
            <a:ext cx="701400" cy="461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4" name="Google Shape;10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9273" y="2683498"/>
            <a:ext cx="1024875" cy="1109737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/>
          <p:cNvSpPr txBox="1"/>
          <p:nvPr/>
        </p:nvSpPr>
        <p:spPr>
          <a:xfrm>
            <a:off x="4024791" y="3967960"/>
            <a:ext cx="128130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Glucose</a:t>
            </a:r>
            <a:endParaRPr sz="1400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06" name="Google Shape;106;p18"/>
          <p:cNvSpPr/>
          <p:nvPr/>
        </p:nvSpPr>
        <p:spPr>
          <a:xfrm>
            <a:off x="6948938" y="3139041"/>
            <a:ext cx="651600" cy="461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 </a:t>
            </a:r>
            <a:endParaRPr dirty="0"/>
          </a:p>
        </p:txBody>
      </p:sp>
      <p:sp>
        <p:nvSpPr>
          <p:cNvPr id="107" name="Google Shape;107;p18"/>
          <p:cNvSpPr/>
          <p:nvPr/>
        </p:nvSpPr>
        <p:spPr>
          <a:xfrm>
            <a:off x="6204216" y="2631025"/>
            <a:ext cx="651620" cy="991165"/>
          </a:xfrm>
          <a:custGeom>
            <a:avLst/>
            <a:gdLst/>
            <a:ahLst/>
            <a:cxnLst/>
            <a:rect l="l" t="t" r="r" b="b"/>
            <a:pathLst>
              <a:path w="24995" h="37325" extrusionOk="0">
                <a:moveTo>
                  <a:pt x="22871" y="63"/>
                </a:moveTo>
                <a:cubicBezTo>
                  <a:pt x="17858" y="63"/>
                  <a:pt x="11317" y="-189"/>
                  <a:pt x="8310" y="3821"/>
                </a:cubicBezTo>
                <a:cubicBezTo>
                  <a:pt x="4150" y="9368"/>
                  <a:pt x="7640" y="17762"/>
                  <a:pt x="5961" y="24489"/>
                </a:cubicBezTo>
                <a:cubicBezTo>
                  <a:pt x="5028" y="28226"/>
                  <a:pt x="-2287" y="32513"/>
                  <a:pt x="794" y="34823"/>
                </a:cubicBezTo>
                <a:cubicBezTo>
                  <a:pt x="5556" y="38394"/>
                  <a:pt x="13883" y="37925"/>
                  <a:pt x="18644" y="34353"/>
                </a:cubicBezTo>
                <a:cubicBezTo>
                  <a:pt x="24514" y="29948"/>
                  <a:pt x="21090" y="19865"/>
                  <a:pt x="22871" y="12745"/>
                </a:cubicBezTo>
                <a:cubicBezTo>
                  <a:pt x="23859" y="8796"/>
                  <a:pt x="26942" y="533"/>
                  <a:pt x="22871" y="533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08" name="Google Shape;108;p18"/>
          <p:cNvSpPr/>
          <p:nvPr/>
        </p:nvSpPr>
        <p:spPr>
          <a:xfrm>
            <a:off x="6501400" y="2803625"/>
            <a:ext cx="199500" cy="2013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8"/>
          <p:cNvSpPr txBox="1"/>
          <p:nvPr/>
        </p:nvSpPr>
        <p:spPr>
          <a:xfrm>
            <a:off x="7600538" y="2878503"/>
            <a:ext cx="1281300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008375"/>
                </a:solidFill>
                <a:latin typeface="Trebuchet MS" panose="020B0703020202090204" pitchFamily="34" charset="0"/>
                <a:ea typeface="Bebas Neue"/>
                <a:cs typeface="Bebas Neue"/>
                <a:sym typeface="Bebas Neue"/>
              </a:rPr>
              <a:t>Energy for life processes</a:t>
            </a:r>
            <a:endParaRPr b="1" dirty="0">
              <a:solidFill>
                <a:srgbClr val="008375"/>
              </a:solidFill>
              <a:latin typeface="Trebuchet MS" panose="020B0703020202090204" pitchFamily="34" charset="0"/>
              <a:ea typeface="Bebas Neue"/>
              <a:cs typeface="Bebas Neue"/>
              <a:sym typeface="Bebas Neue"/>
            </a:endParaRPr>
          </a:p>
        </p:txBody>
      </p:sp>
      <p:sp>
        <p:nvSpPr>
          <p:cNvPr id="110" name="Google Shape;110;p18"/>
          <p:cNvSpPr txBox="1"/>
          <p:nvPr/>
        </p:nvSpPr>
        <p:spPr>
          <a:xfrm>
            <a:off x="5920695" y="3780910"/>
            <a:ext cx="1158300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Cell respiration</a:t>
            </a:r>
            <a:endParaRPr sz="1400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11" name="Google Shape;111;p18"/>
          <p:cNvSpPr txBox="1"/>
          <p:nvPr/>
        </p:nvSpPr>
        <p:spPr>
          <a:xfrm>
            <a:off x="263170" y="3494056"/>
            <a:ext cx="1680895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(aerobic)</a:t>
            </a:r>
            <a:endParaRPr sz="1400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13" name="Google Shape;113;p18"/>
          <p:cNvSpPr/>
          <p:nvPr/>
        </p:nvSpPr>
        <p:spPr>
          <a:xfrm>
            <a:off x="2817063" y="1054422"/>
            <a:ext cx="1281300" cy="991200"/>
          </a:xfrm>
          <a:prstGeom prst="rect">
            <a:avLst/>
          </a:prstGeom>
          <a:solidFill>
            <a:srgbClr val="E0EFF1"/>
          </a:solidFill>
          <a:ln w="9525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highlight>
                <a:schemeClr val="accent6"/>
              </a:highlight>
            </a:endParaRPr>
          </a:p>
        </p:txBody>
      </p:sp>
      <p:sp>
        <p:nvSpPr>
          <p:cNvPr id="114" name="Google Shape;114;p18"/>
          <p:cNvSpPr txBox="1"/>
          <p:nvPr/>
        </p:nvSpPr>
        <p:spPr>
          <a:xfrm>
            <a:off x="4809803" y="1285616"/>
            <a:ext cx="3991800" cy="50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Approx 370–440 kJ</a:t>
            </a:r>
            <a:endParaRPr sz="2100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15" name="Google Shape;115;p18"/>
          <p:cNvSpPr/>
          <p:nvPr/>
        </p:nvSpPr>
        <p:spPr>
          <a:xfrm>
            <a:off x="4226263" y="1356213"/>
            <a:ext cx="516600" cy="387600"/>
          </a:xfrm>
          <a:prstGeom prst="mathEqual">
            <a:avLst>
              <a:gd name="adj1" fmla="val 23520"/>
              <a:gd name="adj2" fmla="val 11760"/>
            </a:avLst>
          </a:prstGeom>
          <a:solidFill>
            <a:srgbClr val="00837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CCBDC4-51F8-D3E4-0853-1063581949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4657" y="1079868"/>
            <a:ext cx="1246112" cy="968704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AE22BD30-4C9D-395C-1D6F-9BBC5C93001F}"/>
              </a:ext>
            </a:extLst>
          </p:cNvPr>
          <p:cNvSpPr/>
          <p:nvPr/>
        </p:nvSpPr>
        <p:spPr>
          <a:xfrm>
            <a:off x="2053920" y="2765871"/>
            <a:ext cx="1164335" cy="116433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>
            <a:spLocks noGrp="1"/>
          </p:cNvSpPr>
          <p:nvPr>
            <p:ph type="title"/>
          </p:nvPr>
        </p:nvSpPr>
        <p:spPr>
          <a:xfrm>
            <a:off x="0" y="248955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Food energy investigation</a:t>
            </a:r>
            <a:endParaRPr sz="2700" b="1" dirty="0"/>
          </a:p>
        </p:txBody>
      </p:sp>
      <p:graphicFrame>
        <p:nvGraphicFramePr>
          <p:cNvPr id="121" name="Google Shape;121;p19"/>
          <p:cNvGraphicFramePr/>
          <p:nvPr>
            <p:extLst>
              <p:ext uri="{D42A27DB-BD31-4B8C-83A1-F6EECF244321}">
                <p14:modId xmlns:p14="http://schemas.microsoft.com/office/powerpoint/2010/main" val="2321404969"/>
              </p:ext>
            </p:extLst>
          </p:nvPr>
        </p:nvGraphicFramePr>
        <p:xfrm>
          <a:off x="427350" y="1082435"/>
          <a:ext cx="8289300" cy="2978630"/>
        </p:xfrm>
        <a:graphic>
          <a:graphicData uri="http://schemas.openxmlformats.org/drawingml/2006/table">
            <a:tbl>
              <a:tblPr>
                <a:noFill/>
                <a:tableStyleId>{DFE092C9-C8A8-447F-A314-5A02C577B58E}</a:tableStyleId>
              </a:tblPr>
              <a:tblGrid>
                <a:gridCol w="1066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3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322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Meal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Food</a:t>
                      </a:r>
                      <a:endParaRPr sz="12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Energy (kJ)</a:t>
                      </a:r>
                      <a:endParaRPr sz="12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7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Breakfast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Porridge oats with fortified oat milk and a banana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Trebuchet MS" panose="020B0703020202090204" pitchFamily="34" charset="0"/>
                        </a:rPr>
                        <a:t>1,680</a:t>
                      </a:r>
                      <a:endParaRPr sz="120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AM snack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Mixed nuts, peanut butter on wholemeal toast and an orange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Trebuchet MS" panose="020B0703020202090204" pitchFamily="34" charset="0"/>
                        </a:rPr>
                        <a:t>1,470</a:t>
                      </a:r>
                      <a:endParaRPr sz="120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Lunch</a:t>
                      </a:r>
                      <a:endParaRPr sz="1200" b="1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Lentil and vegetable soup with two slices of wholemeal bread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Trebuchet MS" panose="020B0703020202090204" pitchFamily="34" charset="0"/>
                        </a:rPr>
                        <a:t>1,890</a:t>
                      </a:r>
                      <a:endParaRPr sz="120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7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PM snack</a:t>
                      </a:r>
                      <a:endParaRPr sz="1200" b="1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Hummus with carrots and cucumber sticks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630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7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Dinner</a:t>
                      </a:r>
                      <a:endParaRPr sz="1200" b="1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Tofu stir fry with brown rice and mixed veg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2,100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27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Evening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Trebuchet MS" panose="020B0703020202090204" pitchFamily="34" charset="0"/>
                        </a:rPr>
                        <a:t>Fortified oat milk with a small handful of sunflower seeds</a:t>
                      </a:r>
                      <a:endParaRPr sz="120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630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2750"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TOTAL</a:t>
                      </a:r>
                      <a:endParaRPr sz="12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/>
          <p:nvPr/>
        </p:nvSpPr>
        <p:spPr>
          <a:xfrm>
            <a:off x="3074050" y="2091170"/>
            <a:ext cx="5478617" cy="2157070"/>
          </a:xfrm>
          <a:prstGeom prst="rect">
            <a:avLst/>
          </a:prstGeom>
          <a:solidFill>
            <a:srgbClr val="E0EFF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0EFF1"/>
              </a:solidFill>
            </a:endParaRPr>
          </a:p>
        </p:txBody>
      </p:sp>
      <p:sp>
        <p:nvSpPr>
          <p:cNvPr id="128" name="Google Shape;128;p20"/>
          <p:cNvSpPr txBox="1">
            <a:spLocks noGrp="1"/>
          </p:cNvSpPr>
          <p:nvPr>
            <p:ph type="title"/>
          </p:nvPr>
        </p:nvSpPr>
        <p:spPr>
          <a:xfrm>
            <a:off x="0" y="12819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Food energy investigation – </a:t>
            </a:r>
            <a:r>
              <a:rPr lang="en-GB" sz="2700" b="1" i="1" dirty="0"/>
              <a:t>example</a:t>
            </a:r>
            <a:endParaRPr sz="2700" b="1" i="1" dirty="0"/>
          </a:p>
        </p:txBody>
      </p:sp>
      <p:graphicFrame>
        <p:nvGraphicFramePr>
          <p:cNvPr id="129" name="Google Shape;129;p20"/>
          <p:cNvGraphicFramePr/>
          <p:nvPr>
            <p:extLst>
              <p:ext uri="{D42A27DB-BD31-4B8C-83A1-F6EECF244321}">
                <p14:modId xmlns:p14="http://schemas.microsoft.com/office/powerpoint/2010/main" val="34630066"/>
              </p:ext>
            </p:extLst>
          </p:nvPr>
        </p:nvGraphicFramePr>
        <p:xfrm>
          <a:off x="4492275" y="840590"/>
          <a:ext cx="3831475" cy="762000"/>
        </p:xfrm>
        <a:graphic>
          <a:graphicData uri="http://schemas.openxmlformats.org/drawingml/2006/table">
            <a:tbl>
              <a:tblPr>
                <a:noFill/>
                <a:tableStyleId>{DFE092C9-C8A8-447F-A314-5A02C577B58E}</a:tableStyleId>
              </a:tblPr>
              <a:tblGrid>
                <a:gridCol w="382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6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Description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Daily energy (kJ)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A</a:t>
                      </a:r>
                      <a:endParaRPr sz="12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13 year old female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9,000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0" name="Google Shape;130;p20"/>
          <p:cNvSpPr txBox="1"/>
          <p:nvPr/>
        </p:nvSpPr>
        <p:spPr>
          <a:xfrm>
            <a:off x="302071" y="1791500"/>
            <a:ext cx="2616790" cy="2862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7500" algn="l" rtl="0">
              <a:spcBef>
                <a:spcPts val="600"/>
              </a:spcBef>
              <a:spcAft>
                <a:spcPts val="60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Calculate the percentage in which the meal plan provides for each individual’s daily energy requirement.</a:t>
            </a:r>
            <a:endParaRPr sz="1200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17500" algn="l" rtl="0">
              <a:spcBef>
                <a:spcPts val="600"/>
              </a:spcBef>
              <a:spcAft>
                <a:spcPts val="60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State whether each individual is under, over or meets their requirement.</a:t>
            </a:r>
            <a:endParaRPr sz="1200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  <a:p>
            <a:pPr marL="457200" lvl="0" indent="-317500" algn="l" rtl="0">
              <a:spcBef>
                <a:spcPts val="600"/>
              </a:spcBef>
              <a:spcAft>
                <a:spcPts val="60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Add or remove meal items to reach as close to the daily requirement as possible.</a:t>
            </a:r>
            <a:endParaRPr sz="1200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</p:txBody>
      </p:sp>
      <p:graphicFrame>
        <p:nvGraphicFramePr>
          <p:cNvPr id="131" name="Google Shape;131;p20"/>
          <p:cNvGraphicFramePr/>
          <p:nvPr>
            <p:extLst>
              <p:ext uri="{D42A27DB-BD31-4B8C-83A1-F6EECF244321}">
                <p14:modId xmlns:p14="http://schemas.microsoft.com/office/powerpoint/2010/main" val="2682297919"/>
              </p:ext>
            </p:extLst>
          </p:nvPr>
        </p:nvGraphicFramePr>
        <p:xfrm>
          <a:off x="886875" y="840590"/>
          <a:ext cx="3232575" cy="762000"/>
        </p:xfrm>
        <a:graphic>
          <a:graphicData uri="http://schemas.openxmlformats.org/drawingml/2006/table">
            <a:tbl>
              <a:tblPr>
                <a:noFill/>
                <a:tableStyleId>{DFE092C9-C8A8-447F-A314-5A02C577B58E}</a:tableStyleId>
              </a:tblPr>
              <a:tblGrid>
                <a:gridCol w="382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6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 gridSpan="3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Daily meal plan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TOTAL</a:t>
                      </a:r>
                      <a:endParaRPr sz="1200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2">
                              <a:lumMod val="65000"/>
                              <a:lumOff val="35000"/>
                            </a:schemeClr>
                          </a:solidFill>
                          <a:latin typeface="Trebuchet MS" panose="020B0703020202090204" pitchFamily="34" charset="0"/>
                        </a:rPr>
                        <a:t>8,400 kJ</a:t>
                      </a:r>
                      <a:endParaRPr sz="1200" dirty="0">
                        <a:solidFill>
                          <a:schemeClr val="tx2">
                            <a:lumMod val="65000"/>
                            <a:lumOff val="3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2" name="Google Shape;132;p20"/>
          <p:cNvSpPr txBox="1"/>
          <p:nvPr/>
        </p:nvSpPr>
        <p:spPr>
          <a:xfrm>
            <a:off x="3090053" y="2091170"/>
            <a:ext cx="4771695" cy="740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250" i="1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8,400 ÷ 9,000 × 100 = </a:t>
            </a:r>
            <a:r>
              <a:rPr lang="en-GB" sz="1250" b="1" i="1" dirty="0">
                <a:solidFill>
                  <a:srgbClr val="008375"/>
                </a:solidFill>
                <a:latin typeface="Trebuchet MS" panose="020B0703020202090204" pitchFamily="34" charset="0"/>
              </a:rPr>
              <a:t>93.3%</a:t>
            </a:r>
            <a:endParaRPr sz="1250" i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33" name="Google Shape;133;p20"/>
          <p:cNvSpPr txBox="1"/>
          <p:nvPr/>
        </p:nvSpPr>
        <p:spPr>
          <a:xfrm>
            <a:off x="3090052" y="2658195"/>
            <a:ext cx="5478617" cy="72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250" i="1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93.3% is below 100% – the meal plan is </a:t>
            </a:r>
            <a:r>
              <a:rPr lang="en-GB" sz="1250" b="1" i="1" dirty="0">
                <a:solidFill>
                  <a:srgbClr val="008375"/>
                </a:solidFill>
                <a:latin typeface="Trebuchet MS" panose="020B0703020202090204" pitchFamily="34" charset="0"/>
              </a:rPr>
              <a:t>under</a:t>
            </a:r>
            <a:r>
              <a:rPr lang="en-GB" sz="1250" b="1" i="1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en-GB" sz="1250" i="1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the daily recommendation</a:t>
            </a:r>
            <a:endParaRPr sz="1250" i="1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34" name="Google Shape;134;p20"/>
          <p:cNvSpPr txBox="1"/>
          <p:nvPr/>
        </p:nvSpPr>
        <p:spPr>
          <a:xfrm>
            <a:off x="3113370" y="3177562"/>
            <a:ext cx="5683800" cy="1088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250" b="1" dirty="0">
                <a:solidFill>
                  <a:srgbClr val="008375"/>
                </a:solidFill>
                <a:latin typeface="Trebuchet MS" panose="020B0703020202090204" pitchFamily="34" charset="0"/>
              </a:rPr>
              <a:t>Individual A needs approximately 600 kJ more </a:t>
            </a:r>
            <a:r>
              <a:rPr lang="en-GB" sz="125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(9,000 − 8,400 = 600 kJ).</a:t>
            </a:r>
            <a:endParaRPr sz="1250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250" i="1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Let’s look at the food menu…</a:t>
            </a:r>
            <a:endParaRPr sz="1250" b="1" i="1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1"/>
          <p:cNvSpPr txBox="1">
            <a:spLocks noGrp="1"/>
          </p:cNvSpPr>
          <p:nvPr>
            <p:ph type="title"/>
          </p:nvPr>
        </p:nvSpPr>
        <p:spPr>
          <a:xfrm>
            <a:off x="0" y="92716"/>
            <a:ext cx="91439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 b="1" dirty="0"/>
              <a:t>Food energy investigation – </a:t>
            </a:r>
            <a:r>
              <a:rPr lang="en-GB" sz="2700" b="1" i="1" dirty="0"/>
              <a:t>example</a:t>
            </a:r>
            <a:endParaRPr sz="2700" b="1" i="1" dirty="0"/>
          </a:p>
        </p:txBody>
      </p:sp>
      <p:sp>
        <p:nvSpPr>
          <p:cNvPr id="141" name="Google Shape;141;p21"/>
          <p:cNvSpPr txBox="1"/>
          <p:nvPr/>
        </p:nvSpPr>
        <p:spPr>
          <a:xfrm>
            <a:off x="-4601" y="570965"/>
            <a:ext cx="9143999" cy="50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rgbClr val="008375"/>
                </a:solidFill>
                <a:latin typeface="Trebuchet MS" panose="020B0703020202090204" pitchFamily="34" charset="0"/>
              </a:rPr>
              <a:t>3. </a:t>
            </a:r>
            <a:r>
              <a:rPr lang="en-GB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Add or remove items to reach as </a:t>
            </a:r>
            <a:r>
              <a:rPr lang="en-GB" sz="1400" b="1" u="sng" dirty="0">
                <a:solidFill>
                  <a:srgbClr val="008375"/>
                </a:solidFill>
                <a:latin typeface="Trebuchet MS" panose="020B0703020202090204" pitchFamily="34" charset="0"/>
              </a:rPr>
              <a:t>close</a:t>
            </a:r>
            <a:r>
              <a:rPr lang="en-GB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en-GB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Trebuchet MS" panose="020B0703020202090204" pitchFamily="34" charset="0"/>
              </a:rPr>
              <a:t>to the daily recommendation as possible.</a:t>
            </a:r>
            <a:endParaRPr sz="1400" dirty="0">
              <a:solidFill>
                <a:schemeClr val="tx2">
                  <a:lumMod val="65000"/>
                  <a:lumOff val="3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42" name="Google Shape;142;p21"/>
          <p:cNvSpPr txBox="1"/>
          <p:nvPr/>
        </p:nvSpPr>
        <p:spPr>
          <a:xfrm>
            <a:off x="5286700" y="1930051"/>
            <a:ext cx="3649140" cy="1803540"/>
          </a:xfrm>
          <a:prstGeom prst="rect">
            <a:avLst/>
          </a:prstGeom>
          <a:solidFill>
            <a:srgbClr val="E0EFF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2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Individual A needs approximately 600 kJ more (9,000 − 8,400 = 600 kJ).</a:t>
            </a:r>
            <a:endParaRPr sz="1200" i="1" dirty="0">
              <a:solidFill>
                <a:schemeClr val="tx2">
                  <a:lumMod val="75000"/>
                  <a:lumOff val="25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From the food menu: </a:t>
            </a: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200" b="1" dirty="0">
              <a:solidFill>
                <a:schemeClr val="tx2">
                  <a:lumMod val="75000"/>
                  <a:lumOff val="25000"/>
                </a:schemeClr>
              </a:solidFill>
              <a:latin typeface="Trebuchet MS" panose="020B0703020202090204" pitchFamily="34" charset="0"/>
            </a:endParaRPr>
          </a:p>
        </p:txBody>
      </p:sp>
      <p:graphicFrame>
        <p:nvGraphicFramePr>
          <p:cNvPr id="143" name="Google Shape;143;p21"/>
          <p:cNvGraphicFramePr/>
          <p:nvPr>
            <p:extLst>
              <p:ext uri="{D42A27DB-BD31-4B8C-83A1-F6EECF244321}">
                <p14:modId xmlns:p14="http://schemas.microsoft.com/office/powerpoint/2010/main" val="434288542"/>
              </p:ext>
            </p:extLst>
          </p:nvPr>
        </p:nvGraphicFramePr>
        <p:xfrm>
          <a:off x="313262" y="1132420"/>
          <a:ext cx="4737700" cy="3291570"/>
        </p:xfrm>
        <a:graphic>
          <a:graphicData uri="http://schemas.openxmlformats.org/drawingml/2006/table">
            <a:tbl>
              <a:tblPr>
                <a:noFill/>
                <a:tableStyleId>{DFE092C9-C8A8-447F-A314-5A02C577B58E}</a:tableStyleId>
              </a:tblPr>
              <a:tblGrid>
                <a:gridCol w="359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7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Item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Energy (kJ)</a:t>
                      </a:r>
                      <a:endParaRPr sz="1200" b="1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8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Tablespoon of peanut butter</a:t>
                      </a:r>
                      <a:endParaRPr sz="1200" b="1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380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Avocado (half)</a:t>
                      </a:r>
                      <a:endParaRPr sz="12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630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Banana</a:t>
                      </a:r>
                      <a:endParaRPr sz="1200" b="1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440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Small bowl of edamame beans</a:t>
                      </a:r>
                      <a:endParaRPr sz="12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500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Extra portion of brown rice</a:t>
                      </a:r>
                      <a:endParaRPr sz="1200" b="1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590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Fortified oat milk and berry smoothie</a:t>
                      </a:r>
                      <a:endParaRPr sz="1200" b="1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840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Medium plum</a:t>
                      </a:r>
                      <a:endParaRPr sz="1200" b="1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130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Mixed nuts</a:t>
                      </a:r>
                      <a:endParaRPr sz="12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latin typeface="Trebuchet MS" panose="020B0703020202090204" pitchFamily="34" charset="0"/>
                        </a:rPr>
                        <a:t>500</a:t>
                      </a:r>
                      <a:endParaRPr sz="1200" dirty="0"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4" name="Google Shape;144;p21"/>
          <p:cNvSpPr/>
          <p:nvPr/>
        </p:nvSpPr>
        <p:spPr>
          <a:xfrm>
            <a:off x="177801" y="2941574"/>
            <a:ext cx="4975850" cy="416100"/>
          </a:xfrm>
          <a:prstGeom prst="ellipse">
            <a:avLst/>
          </a:prstGeom>
          <a:noFill/>
          <a:ln w="2540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21"/>
          <p:cNvSpPr/>
          <p:nvPr/>
        </p:nvSpPr>
        <p:spPr>
          <a:xfrm>
            <a:off x="177801" y="3626831"/>
            <a:ext cx="4975850" cy="503400"/>
          </a:xfrm>
          <a:prstGeom prst="ellipse">
            <a:avLst/>
          </a:prstGeom>
          <a:noFill/>
          <a:ln w="25400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1"/>
          <p:cNvSpPr/>
          <p:nvPr/>
        </p:nvSpPr>
        <p:spPr>
          <a:xfrm>
            <a:off x="180213" y="2210638"/>
            <a:ext cx="4975850" cy="416100"/>
          </a:xfrm>
          <a:prstGeom prst="ellipse">
            <a:avLst/>
          </a:prstGeom>
          <a:noFill/>
          <a:ln w="25400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1"/>
          <p:cNvSpPr txBox="1"/>
          <p:nvPr/>
        </p:nvSpPr>
        <p:spPr>
          <a:xfrm>
            <a:off x="5306185" y="1930051"/>
            <a:ext cx="3649139" cy="1708130"/>
          </a:xfrm>
          <a:prstGeom prst="rect">
            <a:avLst/>
          </a:prstGeom>
          <a:solidFill>
            <a:srgbClr val="E0EFF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2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Individual A needs approximately 600 kJ more (9,000 − 8,400 = 600 kJ).</a:t>
            </a:r>
            <a:endParaRPr sz="1200" i="1" dirty="0">
              <a:solidFill>
                <a:schemeClr val="tx2">
                  <a:lumMod val="75000"/>
                  <a:lumOff val="25000"/>
                </a:schemeClr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Trebuchet MS" panose="020B0703020202090204" pitchFamily="34" charset="0"/>
              </a:rPr>
              <a:t>From the food menu: </a:t>
            </a:r>
            <a:r>
              <a:rPr lang="en-GB" sz="1200" b="1" i="1" dirty="0">
                <a:solidFill>
                  <a:srgbClr val="008375"/>
                </a:solidFill>
                <a:latin typeface="Trebuchet MS" panose="020B0703020202090204" pitchFamily="34" charset="0"/>
              </a:rPr>
              <a:t>extra portion of brown rice (590 kJ) OR banana (440 kJ) and a medium plum (130 kJ) = 570 kJ</a:t>
            </a:r>
            <a:endParaRPr sz="1200" b="1" i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ECONDARY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" id="{73FF47D0-0B47-AA4A-B42C-722CDA9E864A}" vid="{079BEC5C-5FB5-1948-B390-20BCA8BF31C5}"/>
    </a:ext>
  </a:extLst>
</a:theme>
</file>

<file path=ppt/theme/theme2.xml><?xml version="1.0" encoding="utf-8"?>
<a:theme xmlns:a="http://schemas.openxmlformats.org/drawingml/2006/main" name="1_Secondary Resources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 Resources" id="{922A019F-9337-8949-8751-7C3FEE82E87B}" vid="{9802BF0B-F4EA-F04E-BAF7-FA6877653377}"/>
    </a:ext>
  </a:extLst>
</a:theme>
</file>

<file path=ppt/theme/theme3.xml><?xml version="1.0" encoding="utf-8"?>
<a:theme xmlns:a="http://schemas.openxmlformats.org/drawingml/2006/main" name="TVS Thank You">
  <a:themeElements>
    <a:clrScheme name="The Vegan Society">
      <a:dk1>
        <a:srgbClr val="00837B"/>
      </a:dk1>
      <a:lt1>
        <a:srgbClr val="FFFFFF"/>
      </a:lt1>
      <a:dk2>
        <a:srgbClr val="000000"/>
      </a:dk2>
      <a:lt2>
        <a:srgbClr val="50535A"/>
      </a:lt2>
      <a:accent1>
        <a:srgbClr val="00837B"/>
      </a:accent1>
      <a:accent2>
        <a:srgbClr val="F39800"/>
      </a:accent2>
      <a:accent3>
        <a:srgbClr val="71C3BF"/>
      </a:accent3>
      <a:accent4>
        <a:srgbClr val="F2CD43"/>
      </a:accent4>
      <a:accent5>
        <a:srgbClr val="EA5469"/>
      </a:accent5>
      <a:accent6>
        <a:srgbClr val="0086A8"/>
      </a:accent6>
      <a:hlink>
        <a:srgbClr val="00837B"/>
      </a:hlink>
      <a:folHlink>
        <a:srgbClr val="00837B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A1A65B90-49EB-4DA4-B4B3-25B348937873}" vid="{E4954076-EE9E-4772-A6DC-F81186FC9B6B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508c26a-f186-4d3c-81e4-3b3e04ef4170" xsi:nil="true"/>
    <lcf76f155ced4ddcb4097134ff3c332f xmlns="ed1ac2e3-af61-4485-97a2-eb1e99270d4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AA76B194B36049A0992C1E1E322FCF" ma:contentTypeVersion="13" ma:contentTypeDescription="Create a new document." ma:contentTypeScope="" ma:versionID="4d61f6f9b860c2d6fab0b4c2c7afe86e">
  <xsd:schema xmlns:xsd="http://www.w3.org/2001/XMLSchema" xmlns:xs="http://www.w3.org/2001/XMLSchema" xmlns:p="http://schemas.microsoft.com/office/2006/metadata/properties" xmlns:ns2="ed1ac2e3-af61-4485-97a2-eb1e99270d43" xmlns:ns3="1508c26a-f186-4d3c-81e4-3b3e04ef4170" targetNamespace="http://schemas.microsoft.com/office/2006/metadata/properties" ma:root="true" ma:fieldsID="a1a91ee5e621bd4f45e2770248764b9a" ns2:_="" ns3:_="">
    <xsd:import namespace="ed1ac2e3-af61-4485-97a2-eb1e99270d43"/>
    <xsd:import namespace="1508c26a-f186-4d3c-81e4-3b3e04ef41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1ac2e3-af61-4485-97a2-eb1e99270d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15f3efd-caf0-4bd3-851a-4a3a729cbd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08c26a-f186-4d3c-81e4-3b3e04ef417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7c0c61f-192c-4563-bc2c-92d1163a79ec}" ma:internalName="TaxCatchAll" ma:showField="CatchAllData" ma:web="1508c26a-f186-4d3c-81e4-3b3e04ef41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5B17AE-5FB9-4F26-8A18-A3F178A10A3B}">
  <ds:schemaRefs>
    <ds:schemaRef ds:uri="http://schemas.microsoft.com/office/2006/documentManagement/types"/>
    <ds:schemaRef ds:uri="ed1ac2e3-af61-4485-97a2-eb1e99270d43"/>
    <ds:schemaRef ds:uri="http://purl.org/dc/terms/"/>
    <ds:schemaRef ds:uri="http://purl.org/dc/dcmitype/"/>
    <ds:schemaRef ds:uri="http://purl.org/dc/elements/1.1/"/>
    <ds:schemaRef ds:uri="1508c26a-f186-4d3c-81e4-3b3e04ef4170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3F2B507-6959-4007-8F8C-05A420E44C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1ac2e3-af61-4485-97a2-eb1e99270d43"/>
    <ds:schemaRef ds:uri="1508c26a-f186-4d3c-81e4-3b3e04ef41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FBD8C7-4875-4438-ACFA-475D19CF05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SECONDARY</Template>
  <TotalTime>292</TotalTime>
  <Words>1130</Words>
  <Application>Microsoft Macintosh PowerPoint</Application>
  <PresentationFormat>On-screen Show (16:9)</PresentationFormat>
  <Paragraphs>196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 Light</vt:lpstr>
      <vt:lpstr>Lucida Grande</vt:lpstr>
      <vt:lpstr>Trebuchet MS</vt:lpstr>
      <vt:lpstr>SECONDARY</vt:lpstr>
      <vt:lpstr>1_Secondary Resources</vt:lpstr>
      <vt:lpstr>TVS Thank You</vt:lpstr>
      <vt:lpstr>Food, fuel and the human body</vt:lpstr>
      <vt:lpstr>What are we going to learn?</vt:lpstr>
      <vt:lpstr>What does your gut tell you?</vt:lpstr>
      <vt:lpstr>What the body needs – essential nutrients</vt:lpstr>
      <vt:lpstr>Have you matched the nutrient to their biological function?</vt:lpstr>
      <vt:lpstr>What is food energy?</vt:lpstr>
      <vt:lpstr>Food energy investigation</vt:lpstr>
      <vt:lpstr>Food energy investigation – example</vt:lpstr>
      <vt:lpstr>Food energy investigation – example</vt:lpstr>
      <vt:lpstr>Food energy investigation</vt:lpstr>
      <vt:lpstr>The misconception clinic</vt:lpstr>
      <vt:lpstr>"A well–planned plant–based diet can meet all your nutritional needs at any age."​ </vt:lpstr>
      <vt:lpstr>If this is the answer… what’s the question?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Violeta Pereira</cp:lastModifiedBy>
  <cp:revision>20</cp:revision>
  <dcterms:modified xsi:type="dcterms:W3CDTF">2026-08-21T11:31:10Z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0x010100EBAA76B194B36049A0992C1E1E322FCF</vt:lpwstr>
  </property>
  <property fmtid="{D5CDD505-2E9C-101B-9397-08002B2CF9AE}" pid="3" name="MediaServiceImageTags">
    <vt:lpwstr/>
  </property>
</Properties>
</file>